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80" r:id="rId5"/>
    <p:sldId id="345" r:id="rId6"/>
    <p:sldId id="349" r:id="rId7"/>
    <p:sldId id="350" r:id="rId8"/>
    <p:sldId id="348" r:id="rId9"/>
    <p:sldId id="322" r:id="rId10"/>
    <p:sldId id="283" r:id="rId11"/>
    <p:sldId id="383" r:id="rId12"/>
    <p:sldId id="300" r:id="rId13"/>
    <p:sldId id="309" r:id="rId14"/>
    <p:sldId id="339" r:id="rId15"/>
    <p:sldId id="284" r:id="rId16"/>
    <p:sldId id="323" r:id="rId17"/>
    <p:sldId id="286" r:id="rId18"/>
    <p:sldId id="316" r:id="rId19"/>
    <p:sldId id="287" r:id="rId20"/>
    <p:sldId id="310" r:id="rId21"/>
    <p:sldId id="351" r:id="rId22"/>
    <p:sldId id="312" r:id="rId23"/>
    <p:sldId id="314" r:id="rId24"/>
    <p:sldId id="352" r:id="rId25"/>
    <p:sldId id="354" r:id="rId26"/>
    <p:sldId id="371" r:id="rId27"/>
    <p:sldId id="372" r:id="rId28"/>
    <p:sldId id="370" r:id="rId29"/>
    <p:sldId id="373" r:id="rId30"/>
    <p:sldId id="374" r:id="rId31"/>
    <p:sldId id="375" r:id="rId32"/>
    <p:sldId id="376" r:id="rId33"/>
    <p:sldId id="377" r:id="rId34"/>
    <p:sldId id="382" r:id="rId35"/>
    <p:sldId id="378" r:id="rId36"/>
    <p:sldId id="380" r:id="rId37"/>
    <p:sldId id="381" r:id="rId38"/>
    <p:sldId id="281" r:id="rId3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2F82"/>
    <a:srgbClr val="7BC5D3"/>
    <a:srgbClr val="ABD9E1"/>
    <a:srgbClr val="80D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9"/>
    <p:restoredTop sz="95897" autoAdjust="0"/>
  </p:normalViewPr>
  <p:slideViewPr>
    <p:cSldViewPr snapToGrid="0">
      <p:cViewPr varScale="1">
        <p:scale>
          <a:sx n="50" d="100"/>
          <a:sy n="50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 b="0" i="0">
                <a:effectLst/>
                <a:latin typeface="+mn-lt"/>
                <a:ea typeface="+mn-ea"/>
                <a:cs typeface="+mn-cs"/>
                <a:sym typeface="Calibri"/>
              </a:rPr>
              <a:t>La apuesta de Estado Abierto y TIC en Colombia busca reestablecer lazos de confianza entre ciudadanía y Estado a través de las oportunidades que los medios electrónicos aportan a la interacción entre ciudadano - Estado. Hoy el Estado Abierto es un estilo de Gobierno, estamos buscando transformar la mentalidad de los gobernantes y posibilitar en los ciudadanos el cuidado de lo público a partir de la participación, la colaboración y la transparencia.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9738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 b="0" i="0">
                <a:effectLst/>
                <a:latin typeface="+mn-lt"/>
                <a:ea typeface="+mn-ea"/>
                <a:cs typeface="+mn-cs"/>
                <a:sym typeface="Calibri"/>
              </a:rPr>
              <a:t>La apuesta de Estado Abierto y TIC en Colombia busca reestablecer lazos de confianza entre ciudadanía y Estado a través de las oportunidades que los medios electrónicos aportan a la interacción entre ciudadano - Estado. Hoy el Estado Abierto es un estilo de Gobierno, estamos buscando transformar la mentalidad de los gobernantes y posibilitar en los ciudadanos el cuidado de lo público a partir de la participación, la colaboración y la transparencia.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6912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 b="0" i="0">
                <a:effectLst/>
                <a:latin typeface="+mn-lt"/>
                <a:ea typeface="+mn-ea"/>
                <a:cs typeface="+mn-cs"/>
                <a:sym typeface="Calibri"/>
              </a:rPr>
              <a:t>La apuesta de Estado Abierto y TIC en Colombia busca reestablecer lazos de confianza entre ciudadanía y Estado a través de las oportunidades que los medios electrónicos aportan a la interacción entre ciudadano - Estado. Hoy el Estado Abierto es un estilo de Gobierno, estamos buscando transformar la mentalidad de los gobernantes y posibilitar en los ciudadanos el cuidado de lo público a partir de la participación, la colaboración y la transparencia.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6946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 b="0" i="0">
                <a:effectLst/>
                <a:latin typeface="+mn-lt"/>
                <a:ea typeface="+mn-ea"/>
                <a:cs typeface="+mn-cs"/>
                <a:sym typeface="Calibri"/>
              </a:rPr>
              <a:t>La apuesta de Estado Abierto y TIC en Colombia busca reestablecer lazos de confianza entre ciudadanía y Estado a través de las oportunidades que los medios electrónicos aportan a la interacción entre ciudadano - Estado. Hoy el Estado Abierto es un estilo de Gobierno, estamos buscando transformar la mentalidad de los gobernantes y posibilitar en los ciudadanos el cuidado de lo público a partir de la participación, la colaboración y la transparencia.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3564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 b="0" i="0">
                <a:effectLst/>
                <a:latin typeface="+mn-lt"/>
                <a:ea typeface="+mn-ea"/>
                <a:cs typeface="+mn-cs"/>
                <a:sym typeface="Calibri"/>
              </a:rPr>
              <a:t>La apuesta de Estado Abierto y TIC en Colombia busca reestablecer lazos de confianza entre ciudadanía y Estado a través de las oportunidades que los medios electrónicos aportan a la interacción entre ciudadano - Estado. Hoy el Estado Abierto es un estilo de Gobierno, estamos buscando transformar la mentalidad de los gobernantes y posibilitar en los ciudadanos el cuidado de lo público a partir de la participación, la colaboración y la transparencia.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8188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 b="0" i="0">
                <a:effectLst/>
                <a:latin typeface="+mn-lt"/>
                <a:ea typeface="+mn-ea"/>
                <a:cs typeface="+mn-cs"/>
                <a:sym typeface="Calibri"/>
              </a:rPr>
              <a:t>La apuesta de Estado Abierto y TIC en Colombia busca reestablecer lazos de confianza entre ciudadanía y Estado a través de las oportunidades que los medios electrónicos aportan a la interacción entre ciudadano - Estado. Hoy el Estado Abierto es un estilo de Gobierno, estamos buscando transformar la mentalidad de los gobernantes y posibilitar en los ciudadanos el cuidado de lo público a partir de la participación, la colaboración y la transparencia.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878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470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 b="0" i="0">
                <a:effectLst/>
                <a:latin typeface="+mn-lt"/>
                <a:ea typeface="+mn-ea"/>
                <a:cs typeface="+mn-cs"/>
                <a:sym typeface="Calibri"/>
              </a:rPr>
              <a:t>La apuesta de Estado Abierto y TIC en Colombia busca reestablecer lazos de confianza entre ciudadanía y Estado a través de las oportunidades que los medios electrónicos aportan a la interacción entre ciudadano - Estado. Hoy el Estado Abierto es un estilo de Gobierno, estamos buscando transformar la mentalidad de los gobernantes y posibilitar en los ciudadanos el cuidado de lo público a partir de la participación, la colaboración y la transparencia.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126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 b="0" i="0" dirty="0">
                <a:effectLst/>
                <a:latin typeface="+mn-lt"/>
                <a:ea typeface="+mn-ea"/>
                <a:cs typeface="+mn-cs"/>
                <a:sym typeface="Calibri"/>
              </a:rPr>
              <a:t>Desde </a:t>
            </a:r>
            <a:r>
              <a:rPr lang="es-ES_tradnl" sz="2400" b="0" i="0" dirty="0" err="1">
                <a:effectLst/>
                <a:latin typeface="+mn-lt"/>
                <a:ea typeface="+mn-ea"/>
                <a:cs typeface="+mn-cs"/>
                <a:sym typeface="Calibri"/>
              </a:rPr>
              <a:t>Mintic</a:t>
            </a:r>
            <a:r>
              <a:rPr lang="es-ES_tradnl" sz="2400" b="0" i="0" dirty="0">
                <a:effectLst/>
                <a:latin typeface="+mn-lt"/>
                <a:ea typeface="+mn-ea"/>
                <a:cs typeface="+mn-cs"/>
                <a:sym typeface="Calibri"/>
              </a:rPr>
              <a:t> a través de la estrategia de gobierno en línea, buscamos aportar a la construcción de un gobierno más eficiente y transparente gracias a las TIC, por ello desde esta estrategia hemos impulsado el uso de las TIC para generar un acercamiento entre ciudadanos y Estado, profundizar la transparencia, luchar contra la corrupción e incentivar la colaboración ciudadana en el cuidado de lo público.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2030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 b="0" i="0" dirty="0">
                <a:effectLst/>
                <a:latin typeface="+mn-lt"/>
                <a:ea typeface="+mn-ea"/>
                <a:cs typeface="+mn-cs"/>
                <a:sym typeface="Calibri"/>
              </a:rPr>
              <a:t>Para aprovechar la oportunidad que nos brinda la tecnología de recuperar la confianza ciudadana, de garantizar la transparencia y el acceso a la información, la participación y la colaboración Colombia cuenta con un marco regulatorio que permite a todas las entidades del estado colombiano generar un cambio en su estilo de gobierno y de esa forma ser más cercanos a los ciudadanos y luchar contra la corrupción.</a:t>
            </a:r>
          </a:p>
          <a:p>
            <a:r>
              <a:rPr lang="es-ES_tradnl" sz="2400" b="0" i="0" dirty="0">
                <a:effectLst/>
                <a:latin typeface="+mn-lt"/>
                <a:ea typeface="+mn-ea"/>
                <a:cs typeface="+mn-cs"/>
                <a:sym typeface="Calibri"/>
              </a:rPr>
              <a:t>Así la Política Pública Integral Anticorrupción y la Ley estatutaria 1757 de 2015, por la cual se dictan disposiciones en materia de promoción y protección del derecho a la participación democrática, y la Ley de Transparencia y del Derecho de Acceso a la Información Pública. Así mismo, la estrategia de Gobierno en línea estableció el Componente TIC para Gobierno Abierto para que esta política pudiera ser aplicada a todo el país definió el Manual de Gobierno en línea como el instrumento para la implementación de esta forma de liderazgo.</a:t>
            </a:r>
          </a:p>
          <a:p>
            <a:r>
              <a:rPr lang="es-ES_tradnl" sz="2400" b="0" i="0" dirty="0">
                <a:effectLst/>
                <a:latin typeface="+mn-lt"/>
                <a:ea typeface="+mn-ea"/>
                <a:cs typeface="+mn-cs"/>
                <a:sym typeface="Calibri"/>
              </a:rPr>
              <a:t>Hoy en el país rige el “Principio de máxima publicidad para titular universal. Toda información en posesión, bajo control o custodia de un sujeto obligado es pública y no podrá ser reservada o limitada sino por disposición constitucional o legal” (Artículo 2 de la ley 1712 de transparencia y del derecho de acceso a la información).</a:t>
            </a:r>
          </a:p>
        </p:txBody>
      </p:sp>
    </p:spTree>
    <p:extLst>
      <p:ext uri="{BB962C8B-B14F-4D97-AF65-F5344CB8AC3E}">
        <p14:creationId xmlns:p14="http://schemas.microsoft.com/office/powerpoint/2010/main" val="832604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94921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 b="0" i="0">
                <a:effectLst/>
                <a:latin typeface="+mn-lt"/>
                <a:ea typeface="+mn-ea"/>
                <a:cs typeface="+mn-cs"/>
                <a:sym typeface="Calibri"/>
              </a:rPr>
              <a:t>La apuesta de Estado Abierto y TIC en Colombia busca reestablecer lazos de confianza entre ciudadanía y Estado a través de las oportunidades que los medios electrónicos aportan a la interacción entre ciudadano - Estado. Hoy el Estado Abierto es un estilo de Gobierno, estamos buscando transformar la mentalidad de los gobernantes y posibilitar en los ciudadanos el cuidado de lo público a partir de la participación, la colaboración y la transparencia.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433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 b="0" i="0">
                <a:effectLst/>
                <a:latin typeface="+mn-lt"/>
                <a:ea typeface="+mn-ea"/>
                <a:cs typeface="+mn-cs"/>
                <a:sym typeface="Calibri"/>
              </a:rPr>
              <a:t>La apuesta de Estado Abierto y TIC en Colombia busca reestablecer lazos de confianza entre ciudadanía y Estado a través de las oportunidades que los medios electrónicos aportan a la interacción entre ciudadano - Estado. Hoy el Estado Abierto es un estilo de Gobierno, estamos buscando transformar la mentalidad de los gobernantes y posibilitar en los ciudadanos el cuidado de lo público a partir de la participación, la colaboración y la transparencia.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5876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2400" b="0" i="0">
                <a:effectLst/>
                <a:latin typeface="+mn-lt"/>
                <a:ea typeface="+mn-ea"/>
                <a:cs typeface="+mn-cs"/>
                <a:sym typeface="Calibri"/>
              </a:rPr>
              <a:t>La apuesta de Estado Abierto y TIC en Colombia busca reestablecer lazos de confianza entre ciudadanía y Estado a través de las oportunidades que los medios electrónicos aportan a la interacción entre ciudadano - Estado. Hoy el Estado Abierto es un estilo de Gobierno, estamos buscando transformar la mentalidad de los gobernantes y posibilitar en los ciudadanos el cuidado de lo público a partir de la participación, la colaboración y la transparencia.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222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E524C47-45E7-384E-87A1-903C80DE76E6}" type="datetimeFigureOut">
              <a:rPr lang="es-ES_tradnl" smtClean="0"/>
              <a:t>16/08/2017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1785527" y="13010554"/>
            <a:ext cx="795088" cy="513601"/>
          </a:xfrm>
        </p:spPr>
        <p:txBody>
          <a:bodyPr/>
          <a:lstStyle/>
          <a:p>
            <a:fld id="{FA1BCB2F-769B-594B-9FED-9E2CB79D7F4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790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3"/>
            <a:ext cx="5486400" cy="730250"/>
          </a:xfrm>
          <a:prstGeom prst="rect">
            <a:avLst/>
          </a:prstGeom>
        </p:spPr>
        <p:txBody>
          <a:bodyPr/>
          <a:lstStyle/>
          <a:p>
            <a:fld id="{28152EB1-C82B-1F41-AE39-BCA178D32BAA}" type="datetimeFigureOut">
              <a:rPr lang="es-ES_tradnl" smtClean="0"/>
              <a:t>16/08/2017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3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5527" y="13010554"/>
            <a:ext cx="795088" cy="513601"/>
          </a:xfrm>
        </p:spPr>
        <p:txBody>
          <a:bodyPr/>
          <a:lstStyle/>
          <a:p>
            <a:fld id="{0600DF49-1FCD-2748-A6D6-9719C21A66D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121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1" y="2244726"/>
            <a:ext cx="207264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98" indent="0" algn="ctr">
              <a:buNone/>
              <a:defRPr sz="4000"/>
            </a:lvl2pPr>
            <a:lvl3pPr marL="1828796" indent="0" algn="ctr">
              <a:buNone/>
              <a:defRPr sz="3600"/>
            </a:lvl3pPr>
            <a:lvl4pPr marL="2743194" indent="0" algn="ctr">
              <a:buNone/>
              <a:defRPr sz="3200"/>
            </a:lvl4pPr>
            <a:lvl5pPr marL="3657593" indent="0" algn="ctr">
              <a:buNone/>
              <a:defRPr sz="3200"/>
            </a:lvl5pPr>
            <a:lvl6pPr marL="4571991" indent="0" algn="ctr">
              <a:buNone/>
              <a:defRPr sz="3200"/>
            </a:lvl6pPr>
            <a:lvl7pPr marL="5486389" indent="0" algn="ctr">
              <a:buNone/>
              <a:defRPr sz="3200"/>
            </a:lvl7pPr>
            <a:lvl8pPr marL="6400787" indent="0" algn="ctr">
              <a:buNone/>
              <a:defRPr sz="3200"/>
            </a:lvl8pPr>
            <a:lvl9pPr marL="7315185" indent="0" algn="ctr">
              <a:buNone/>
              <a:defRPr sz="32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3"/>
            <a:ext cx="5486400" cy="730250"/>
          </a:xfrm>
          <a:prstGeom prst="rect">
            <a:avLst/>
          </a:prstGeom>
        </p:spPr>
        <p:txBody>
          <a:bodyPr/>
          <a:lstStyle/>
          <a:p>
            <a:fld id="{C383A87E-5D75-4F95-BA8A-174A1D13EEC3}" type="datetimeFigureOut">
              <a:rPr lang="es-CO" smtClean="0"/>
              <a:t>16/08/2017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3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5527" y="13010554"/>
            <a:ext cx="795088" cy="513601"/>
          </a:xfrm>
        </p:spPr>
        <p:txBody>
          <a:bodyPr/>
          <a:lstStyle/>
          <a:p>
            <a:fld id="{CBE1EFF0-98AD-45E8-A997-37DD0256FE87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39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995421" y="8179593"/>
            <a:ext cx="15609095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406062" y="11430000"/>
            <a:ext cx="15609095" cy="8840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4730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Shape 98"/>
          <p:cNvSpPr/>
          <p:nvPr/>
        </p:nvSpPr>
        <p:spPr>
          <a:xfrm>
            <a:off x="9532834" y="8443376"/>
            <a:ext cx="12199406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>
            <a:lvl1pPr defTabSz="855877">
              <a:defRPr sz="8000">
                <a:solidFill>
                  <a:srgbClr val="FFFFFF"/>
                </a:solidFill>
                <a:latin typeface="BebasNeueBook"/>
                <a:ea typeface="BebasNeueBook"/>
                <a:cs typeface="BebasNeueBook"/>
                <a:sym typeface="BebasNeueBook"/>
              </a:defRPr>
            </a:lvl1pPr>
          </a:lstStyle>
          <a:p>
            <a:r>
              <a:rPr lang="es-CO" sz="6000" b="1">
                <a:latin typeface="Work Sans" charset="0"/>
                <a:ea typeface="Work Sans" charset="0"/>
                <a:cs typeface="Work Sans" charset="0"/>
              </a:rPr>
              <a:t>Datos Abiertos Colombia</a:t>
            </a:r>
            <a:endParaRPr sz="6000" b="1" dirty="0"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18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Shape 99"/>
          <p:cNvSpPr/>
          <p:nvPr/>
        </p:nvSpPr>
        <p:spPr>
          <a:xfrm>
            <a:off x="996889" y="7461635"/>
            <a:ext cx="22390222" cy="2996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17600" dirty="0">
                <a:solidFill>
                  <a:srgbClr val="ABD9E1"/>
                </a:solidFill>
                <a:latin typeface="+mj-lt"/>
                <a:ea typeface="Work Sans" charset="0"/>
                <a:cs typeface="Work Sans" charset="0"/>
              </a:rPr>
              <a:t>En Colombia</a:t>
            </a:r>
          </a:p>
        </p:txBody>
      </p:sp>
      <p:sp>
        <p:nvSpPr>
          <p:cNvPr id="5" name="Shape 99"/>
          <p:cNvSpPr/>
          <p:nvPr/>
        </p:nvSpPr>
        <p:spPr>
          <a:xfrm>
            <a:off x="968314" y="5417955"/>
            <a:ext cx="22390222" cy="2996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17600" b="0" dirty="0">
                <a:solidFill>
                  <a:schemeClr val="bg1"/>
                </a:solidFill>
                <a:latin typeface="+mj-lt"/>
                <a:ea typeface="Work Sans Light" charset="0"/>
                <a:cs typeface="Work Sans Light" charset="0"/>
              </a:rPr>
              <a:t>Los Datos Abiertos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9965732" y="11208432"/>
            <a:ext cx="873636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9600" b="1" dirty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rPr>
              <a:t>3</a:t>
            </a:r>
            <a:endParaRPr kumimoji="0" lang="es-ES_tradnl" sz="96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Work Sans" charset="0"/>
              <a:ea typeface="Work Sans" charset="0"/>
              <a:cs typeface="Work Sans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923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353812"/>
            <a:ext cx="24384000" cy="13716000"/>
          </a:xfrm>
          <a:prstGeom prst="rect">
            <a:avLst/>
          </a:prstGeom>
        </p:spPr>
      </p:pic>
      <p:sp>
        <p:nvSpPr>
          <p:cNvPr id="3074" name="Rectangle 2"/>
          <p:cNvSpPr>
            <a:spLocks/>
          </p:cNvSpPr>
          <p:nvPr/>
        </p:nvSpPr>
        <p:spPr bwMode="auto">
          <a:xfrm>
            <a:off x="2956561" y="3605860"/>
            <a:ext cx="18602326" cy="951547"/>
          </a:xfrm>
          <a:prstGeom prst="rect">
            <a:avLst/>
          </a:prstGeom>
          <a:solidFill>
            <a:srgbClr val="7BC5D3"/>
          </a:solidFill>
          <a:ln>
            <a:noFill/>
          </a:ln>
          <a:effectLst/>
          <a:extLst/>
        </p:spPr>
        <p:txBody>
          <a:bodyPr tIns="82296" bIns="82296" anchor="ctr"/>
          <a:lstStyle/>
          <a:p>
            <a:endParaRPr lang="es-CO" altLang="es-CO" sz="1265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3580925" y="3695871"/>
            <a:ext cx="3388555" cy="91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/>
          <a:lstStyle/>
          <a:p>
            <a:r>
              <a:rPr lang="es-CO" altLang="es-CO" sz="4680" dirty="0">
                <a:solidFill>
                  <a:srgbClr val="FFFFFF"/>
                </a:solidFill>
                <a:latin typeface="Bebas Neue" panose="020B0606020202050201" pitchFamily="34" charset="0"/>
                <a:ea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HERRAMIENTAS</a:t>
            </a:r>
          </a:p>
        </p:txBody>
      </p:sp>
      <p:sp>
        <p:nvSpPr>
          <p:cNvPr id="3076" name="Rectangle 4"/>
          <p:cNvSpPr>
            <a:spLocks/>
          </p:cNvSpPr>
          <p:nvPr/>
        </p:nvSpPr>
        <p:spPr bwMode="auto">
          <a:xfrm>
            <a:off x="7168518" y="3795226"/>
            <a:ext cx="3257105" cy="72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/>
          <a:lstStyle/>
          <a:p>
            <a:pPr algn="ctr"/>
            <a:r>
              <a:rPr lang="es-CO" altLang="es-CO" sz="3360" dirty="0">
                <a:solidFill>
                  <a:srgbClr val="FFFFFF"/>
                </a:solidFill>
                <a:latin typeface="Bebas Neue" panose="020B0606020202050201" pitchFamily="34" charset="0"/>
                <a:ea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Guía Datos Abiertos</a:t>
            </a: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13187840" y="3740602"/>
            <a:ext cx="3244692" cy="72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/>
          <a:lstStyle/>
          <a:p>
            <a:pPr algn="ctr"/>
            <a:r>
              <a:rPr lang="es-CO" altLang="es-CO" sz="3420" dirty="0">
                <a:solidFill>
                  <a:srgbClr val="FFFFFF"/>
                </a:solidFill>
                <a:latin typeface="Bebas Neue" panose="020B0606020202050201" pitchFamily="34" charset="0"/>
                <a:ea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Capacitaciones</a:t>
            </a:r>
          </a:p>
        </p:txBody>
      </p:sp>
      <p:sp>
        <p:nvSpPr>
          <p:cNvPr id="3078" name="Rectangle 6"/>
          <p:cNvSpPr>
            <a:spLocks/>
          </p:cNvSpPr>
          <p:nvPr/>
        </p:nvSpPr>
        <p:spPr bwMode="auto">
          <a:xfrm>
            <a:off x="10578942" y="3744449"/>
            <a:ext cx="2608898" cy="72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/>
          <a:lstStyle/>
          <a:p>
            <a:pPr algn="ctr"/>
            <a:r>
              <a:rPr lang="es-CO" altLang="es-CO" sz="3420" dirty="0">
                <a:solidFill>
                  <a:srgbClr val="FFFFFF"/>
                </a:solidFill>
                <a:latin typeface="Bebas Neue" panose="020B0606020202050201" pitchFamily="34" charset="0"/>
                <a:ea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Plataforma</a:t>
            </a: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16482535" y="3710600"/>
            <a:ext cx="5076350" cy="72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/>
          <a:lstStyle/>
          <a:p>
            <a:pPr algn="ctr"/>
            <a:r>
              <a:rPr lang="es-CO" altLang="es-CO" sz="4320" dirty="0">
                <a:solidFill>
                  <a:srgbClr val="FFFFFF"/>
                </a:solidFill>
                <a:latin typeface="Bebas Neue" panose="020B0606020202050201" pitchFamily="34" charset="0"/>
                <a:ea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Marco de referencia </a:t>
            </a:r>
          </a:p>
        </p:txBody>
      </p:sp>
      <p:sp>
        <p:nvSpPr>
          <p:cNvPr id="3080" name="Rectangle 8"/>
          <p:cNvSpPr>
            <a:spLocks/>
          </p:cNvSpPr>
          <p:nvPr/>
        </p:nvSpPr>
        <p:spPr bwMode="auto">
          <a:xfrm>
            <a:off x="2956561" y="4728857"/>
            <a:ext cx="18602326" cy="69980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 anchor="ctr"/>
          <a:lstStyle/>
          <a:p>
            <a:endParaRPr lang="es-CO" altLang="es-CO" sz="1265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/>
          </p:cNvSpPr>
          <p:nvPr/>
        </p:nvSpPr>
        <p:spPr bwMode="auto">
          <a:xfrm>
            <a:off x="8903019" y="5166054"/>
            <a:ext cx="3146107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/>
          <a:lstStyle/>
          <a:p>
            <a:pPr>
              <a:lnSpc>
                <a:spcPct val="70000"/>
              </a:lnSpc>
            </a:pPr>
            <a:r>
              <a:rPr lang="es-CO" altLang="es-CO" sz="3780" dirty="0">
                <a:solidFill>
                  <a:srgbClr val="592F82"/>
                </a:solidFill>
                <a:latin typeface="Bebas Neue" panose="020B0606020202050201" pitchFamily="34" charset="0"/>
                <a:ea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DISPONIBILIDAD DE LOS DATOS</a:t>
            </a:r>
          </a:p>
        </p:txBody>
      </p:sp>
      <p:pic>
        <p:nvPicPr>
          <p:cNvPr id="3082" name="Picture 10" descr="imag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64"/>
          <a:stretch>
            <a:fillRect/>
          </a:stretch>
        </p:blipFill>
        <p:spPr bwMode="auto">
          <a:xfrm>
            <a:off x="7251383" y="4748860"/>
            <a:ext cx="1840231" cy="148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3" name="Rectangle 11"/>
          <p:cNvSpPr>
            <a:spLocks/>
          </p:cNvSpPr>
          <p:nvPr/>
        </p:nvSpPr>
        <p:spPr bwMode="auto">
          <a:xfrm>
            <a:off x="14529437" y="5181769"/>
            <a:ext cx="6405086" cy="77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/>
          <a:lstStyle/>
          <a:p>
            <a:pPr algn="ctr"/>
            <a:r>
              <a:rPr lang="es-CO" altLang="es-CO" sz="3780">
                <a:solidFill>
                  <a:srgbClr val="592F82"/>
                </a:solidFill>
                <a:latin typeface="Bebas Neue" panose="020B0606020202050201" pitchFamily="34" charset="0"/>
                <a:ea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GENERACIÓN DE VALOR </a:t>
            </a:r>
          </a:p>
        </p:txBody>
      </p:sp>
      <p:pic>
        <p:nvPicPr>
          <p:cNvPr id="3084" name="Picture 12" descr="imag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606" y="4748860"/>
            <a:ext cx="1723073" cy="163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5" name="Rectangle 13"/>
          <p:cNvSpPr>
            <a:spLocks/>
          </p:cNvSpPr>
          <p:nvPr/>
        </p:nvSpPr>
        <p:spPr bwMode="auto">
          <a:xfrm>
            <a:off x="3740946" y="5188914"/>
            <a:ext cx="2941798" cy="96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/>
          <a:lstStyle/>
          <a:p>
            <a:r>
              <a:rPr lang="es-CO" altLang="es-CO" sz="5040" dirty="0">
                <a:solidFill>
                  <a:srgbClr val="592F82"/>
                </a:solidFill>
                <a:latin typeface="Bebas Neue" panose="020B0606020202050201" pitchFamily="34" charset="0"/>
                <a:ea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PILARES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V="1">
            <a:off x="10574654" y="3757308"/>
            <a:ext cx="0" cy="721519"/>
          </a:xfrm>
          <a:prstGeom prst="line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/>
          <a:lstStyle/>
          <a:p>
            <a:endParaRPr lang="es-CO" altLang="es-CO" sz="1265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 flipV="1">
            <a:off x="13137833" y="3720161"/>
            <a:ext cx="0" cy="721519"/>
          </a:xfrm>
          <a:prstGeom prst="line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/>
          <a:lstStyle/>
          <a:p>
            <a:endParaRPr lang="es-CO" altLang="es-CO" sz="1265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V="1">
            <a:off x="16408241" y="3744449"/>
            <a:ext cx="0" cy="721519"/>
          </a:xfrm>
          <a:prstGeom prst="line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/>
          <a:lstStyle/>
          <a:p>
            <a:endParaRPr lang="es-CO" altLang="es-CO" sz="1265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V="1">
            <a:off x="7118510" y="3768737"/>
            <a:ext cx="0" cy="721519"/>
          </a:xfrm>
          <a:prstGeom prst="line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/>
          <a:lstStyle/>
          <a:p>
            <a:endParaRPr lang="es-CO" altLang="es-CO" sz="1265"/>
          </a:p>
        </p:txBody>
      </p:sp>
      <p:sp>
        <p:nvSpPr>
          <p:cNvPr id="3090" name="Rectangle 18"/>
          <p:cNvSpPr>
            <a:spLocks/>
          </p:cNvSpPr>
          <p:nvPr/>
        </p:nvSpPr>
        <p:spPr bwMode="auto">
          <a:xfrm>
            <a:off x="7601867" y="6563373"/>
            <a:ext cx="6776561" cy="448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/>
          <a:lstStyle>
            <a:lvl1pPr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344488" indent="-344488"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457200" indent="1828800" defTabSz="18288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914400" indent="1828800" defTabSz="18288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1371600" indent="1828800" defTabSz="18288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1828800" indent="1828800" defTabSz="18288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lvl="1">
              <a:lnSpc>
                <a:spcPct val="120000"/>
              </a:lnSpc>
              <a:buClr>
                <a:srgbClr val="941751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altLang="es-CO" sz="3240" dirty="0">
                <a:solidFill>
                  <a:srgbClr val="80808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Plataforma de Datos</a:t>
            </a:r>
            <a:endParaRPr lang="es-CO" altLang="es-CO" sz="3240" dirty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lvl="1">
              <a:lnSpc>
                <a:spcPct val="120000"/>
              </a:lnSpc>
              <a:buClr>
                <a:srgbClr val="941751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altLang="es-CO" sz="3240" dirty="0">
                <a:solidFill>
                  <a:srgbClr val="80808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Datos estratégicos </a:t>
            </a:r>
            <a:endParaRPr lang="es-CO" altLang="es-CO" sz="3240" dirty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lvl="1">
              <a:lnSpc>
                <a:spcPct val="120000"/>
              </a:lnSpc>
              <a:buClr>
                <a:srgbClr val="941751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altLang="es-CO" sz="3240" dirty="0">
                <a:solidFill>
                  <a:srgbClr val="80808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Acompañar y Capacitar </a:t>
            </a:r>
            <a:endParaRPr lang="es-CO" altLang="es-CO" sz="3240" dirty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lvl="1">
              <a:lnSpc>
                <a:spcPct val="120000"/>
              </a:lnSpc>
              <a:buClr>
                <a:srgbClr val="941751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altLang="es-CO" sz="3240" dirty="0">
                <a:solidFill>
                  <a:srgbClr val="80808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Estándares y Buenas prácticas</a:t>
            </a:r>
            <a:endParaRPr lang="es-CO" altLang="es-CO" sz="3240" dirty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lvl="1">
              <a:lnSpc>
                <a:spcPct val="120000"/>
              </a:lnSpc>
              <a:buClr>
                <a:srgbClr val="941751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altLang="es-CO" sz="3240" dirty="0">
                <a:solidFill>
                  <a:srgbClr val="80808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Automatizar procesos </a:t>
            </a:r>
            <a:endParaRPr lang="es-CO" altLang="es-CO" sz="3240" dirty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lvl="1">
              <a:lnSpc>
                <a:spcPct val="120000"/>
              </a:lnSpc>
              <a:buClr>
                <a:srgbClr val="941751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altLang="es-CO" sz="3240" dirty="0">
                <a:solidFill>
                  <a:srgbClr val="80808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Monitorear la Calidad</a:t>
            </a:r>
            <a:endParaRPr lang="es-CO" altLang="es-CO" sz="3240" dirty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lvl="1">
              <a:lnSpc>
                <a:spcPct val="120000"/>
              </a:lnSpc>
              <a:buClr>
                <a:srgbClr val="941751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altLang="es-CO" sz="3240" dirty="0">
                <a:solidFill>
                  <a:srgbClr val="80808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Brigada de datos </a:t>
            </a:r>
          </a:p>
        </p:txBody>
      </p:sp>
      <p:sp>
        <p:nvSpPr>
          <p:cNvPr id="3091" name="Rectangle 19"/>
          <p:cNvSpPr>
            <a:spLocks/>
          </p:cNvSpPr>
          <p:nvPr/>
        </p:nvSpPr>
        <p:spPr bwMode="auto">
          <a:xfrm>
            <a:off x="14815186" y="6354774"/>
            <a:ext cx="6152198" cy="448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/>
          <a:lstStyle>
            <a:lvl1pPr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344488" indent="-344488"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457200" indent="1828800" defTabSz="18288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914400" indent="1828800" defTabSz="18288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1371600" indent="1828800" defTabSz="18288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1828800" indent="1828800" defTabSz="18288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lvl="1">
              <a:lnSpc>
                <a:spcPct val="120000"/>
              </a:lnSpc>
              <a:buClr>
                <a:srgbClr val="941751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altLang="es-CO" sz="3240" dirty="0">
                <a:solidFill>
                  <a:srgbClr val="80808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Ejercicios de  </a:t>
            </a:r>
            <a:r>
              <a:rPr lang="es-CO" altLang="es-CO" sz="3240" dirty="0" err="1">
                <a:solidFill>
                  <a:srgbClr val="80808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reuso</a:t>
            </a:r>
            <a:endParaRPr lang="es-CO" altLang="es-CO" sz="3240" dirty="0">
              <a:solidFill>
                <a:srgbClr val="80808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rgbClr val="941751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altLang="es-CO" sz="3240" dirty="0">
                <a:solidFill>
                  <a:srgbClr val="80808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Herramientas uso de datos</a:t>
            </a:r>
            <a:endParaRPr lang="es-CO" altLang="es-CO" sz="3240" dirty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lvl="1">
              <a:lnSpc>
                <a:spcPct val="120000"/>
              </a:lnSpc>
              <a:buClr>
                <a:srgbClr val="941751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altLang="es-CO" sz="3240" dirty="0">
                <a:solidFill>
                  <a:srgbClr val="80808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Involucrar otros actores </a:t>
            </a:r>
            <a:endParaRPr lang="es-CO" altLang="es-CO" sz="3240" dirty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lvl="1">
              <a:lnSpc>
                <a:spcPct val="120000"/>
              </a:lnSpc>
              <a:buClr>
                <a:srgbClr val="941751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altLang="es-CO" sz="3240" dirty="0">
                <a:solidFill>
                  <a:srgbClr val="80808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Generar capacidades curso virtual</a:t>
            </a:r>
            <a:endParaRPr lang="es-CO" altLang="es-CO" sz="3240" dirty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  <a:p>
            <a:pPr lvl="1">
              <a:lnSpc>
                <a:spcPct val="120000"/>
              </a:lnSpc>
              <a:buClr>
                <a:srgbClr val="941751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altLang="es-CO" sz="3240" dirty="0">
                <a:solidFill>
                  <a:srgbClr val="80808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Modelo de emprendimiento</a:t>
            </a:r>
            <a:r>
              <a:rPr lang="es-CO" altLang="es-CO" sz="3240" b="1" u="sng" dirty="0">
                <a:solidFill>
                  <a:srgbClr val="80808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es-CO" altLang="es-CO" sz="3240" dirty="0">
                <a:solidFill>
                  <a:srgbClr val="80808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emprende con datos</a:t>
            </a: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flipV="1">
            <a:off x="14429422" y="4748860"/>
            <a:ext cx="0" cy="6958013"/>
          </a:xfrm>
          <a:prstGeom prst="line">
            <a:avLst/>
          </a:prstGeom>
          <a:noFill/>
          <a:ln w="50800" cap="flat" cmpd="sng">
            <a:solidFill>
              <a:srgbClr val="592F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/>
          <a:lstStyle/>
          <a:p>
            <a:endParaRPr lang="es-CO" altLang="es-CO" sz="1265"/>
          </a:p>
        </p:txBody>
      </p:sp>
      <p:sp>
        <p:nvSpPr>
          <p:cNvPr id="3093" name="Rectangle 21"/>
          <p:cNvSpPr>
            <a:spLocks/>
          </p:cNvSpPr>
          <p:nvPr/>
        </p:nvSpPr>
        <p:spPr bwMode="auto">
          <a:xfrm>
            <a:off x="2956561" y="11965475"/>
            <a:ext cx="18602326" cy="1188720"/>
          </a:xfrm>
          <a:prstGeom prst="rect">
            <a:avLst/>
          </a:prstGeom>
          <a:solidFill>
            <a:srgbClr val="7BC5D3"/>
          </a:solidFill>
          <a:ln>
            <a:noFill/>
          </a:ln>
          <a:effectLst/>
          <a:extLst/>
        </p:spPr>
        <p:txBody>
          <a:bodyPr tIns="82296" bIns="82296" anchor="ctr"/>
          <a:lstStyle/>
          <a:p>
            <a:endParaRPr lang="es-CO" altLang="es-CO" sz="1265">
              <a:solidFill>
                <a:srgbClr val="FFFFFF"/>
              </a:solidFill>
            </a:endParaRPr>
          </a:p>
        </p:txBody>
      </p:sp>
      <p:sp>
        <p:nvSpPr>
          <p:cNvPr id="3094" name="Rectangle 22"/>
          <p:cNvSpPr>
            <a:spLocks/>
          </p:cNvSpPr>
          <p:nvPr/>
        </p:nvSpPr>
        <p:spPr bwMode="auto">
          <a:xfrm>
            <a:off x="7837173" y="12069774"/>
            <a:ext cx="5284946" cy="107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 anchor="ctr"/>
          <a:lstStyle/>
          <a:p>
            <a:pPr algn="ctr">
              <a:lnSpc>
                <a:spcPct val="80000"/>
              </a:lnSpc>
            </a:pPr>
            <a:r>
              <a:rPr lang="es-CO" altLang="es-CO" sz="3360" dirty="0">
                <a:solidFill>
                  <a:srgbClr val="FFFFFF"/>
                </a:solidFill>
                <a:latin typeface="Bebas Neue" panose="020B0606020202050201" pitchFamily="34" charset="0"/>
                <a:ea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Lograr la apertura de datos con valor estratégico y calidad</a:t>
            </a:r>
          </a:p>
        </p:txBody>
      </p:sp>
      <p:sp>
        <p:nvSpPr>
          <p:cNvPr id="3095" name="Rectangle 23"/>
          <p:cNvSpPr>
            <a:spLocks/>
          </p:cNvSpPr>
          <p:nvPr/>
        </p:nvSpPr>
        <p:spPr bwMode="auto">
          <a:xfrm>
            <a:off x="14815186" y="12056916"/>
            <a:ext cx="6405086" cy="107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 anchor="ctr"/>
          <a:lstStyle/>
          <a:p>
            <a:pPr algn="ctr">
              <a:lnSpc>
                <a:spcPct val="80000"/>
              </a:lnSpc>
            </a:pPr>
            <a:r>
              <a:rPr lang="es-CO" altLang="es-CO" sz="3360">
                <a:solidFill>
                  <a:srgbClr val="FFFFFF"/>
                </a:solidFill>
                <a:latin typeface="Bebas Neue" panose="020B0606020202050201" pitchFamily="34" charset="0"/>
                <a:ea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 Producir beneficios económicos y sociales a partir de los datos abiertos</a:t>
            </a:r>
          </a:p>
        </p:txBody>
      </p:sp>
      <p:sp>
        <p:nvSpPr>
          <p:cNvPr id="3096" name="Rectangle 24"/>
          <p:cNvSpPr>
            <a:spLocks/>
          </p:cNvSpPr>
          <p:nvPr/>
        </p:nvSpPr>
        <p:spPr bwMode="auto">
          <a:xfrm>
            <a:off x="2973707" y="12048342"/>
            <a:ext cx="3190399" cy="96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/>
          <a:lstStyle/>
          <a:p>
            <a:r>
              <a:rPr lang="es-CO" altLang="es-CO" sz="5040" dirty="0">
                <a:solidFill>
                  <a:srgbClr val="FFFFFF"/>
                </a:solidFill>
                <a:latin typeface="Bebas Neue" panose="020B0606020202050201" pitchFamily="34" charset="0"/>
                <a:ea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RETOS</a:t>
            </a:r>
          </a:p>
        </p:txBody>
      </p:sp>
      <p:sp>
        <p:nvSpPr>
          <p:cNvPr id="3098" name="Rectangle 26"/>
          <p:cNvSpPr>
            <a:spLocks/>
          </p:cNvSpPr>
          <p:nvPr/>
        </p:nvSpPr>
        <p:spPr bwMode="auto">
          <a:xfrm>
            <a:off x="2973707" y="6807688"/>
            <a:ext cx="4287679" cy="4704874"/>
          </a:xfrm>
          <a:prstGeom prst="rect">
            <a:avLst/>
          </a:prstGeom>
          <a:solidFill>
            <a:srgbClr val="C5CDD6">
              <a:alpha val="301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 anchor="ctr"/>
          <a:lstStyle/>
          <a:p>
            <a:endParaRPr lang="es-CO" altLang="es-CO" sz="1265">
              <a:solidFill>
                <a:srgbClr val="FFFFFF"/>
              </a:solidFill>
            </a:endParaRPr>
          </a:p>
        </p:txBody>
      </p:sp>
      <p:sp>
        <p:nvSpPr>
          <p:cNvPr id="3099" name="Rectangle 27"/>
          <p:cNvSpPr>
            <a:spLocks/>
          </p:cNvSpPr>
          <p:nvPr/>
        </p:nvSpPr>
        <p:spPr bwMode="auto">
          <a:xfrm>
            <a:off x="2892267" y="8092135"/>
            <a:ext cx="4450555" cy="246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 anchor="ctr"/>
          <a:lstStyle>
            <a:lvl1pPr marL="393700" indent="-177800"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457200" indent="1828800" defTabSz="18288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914400" indent="1828800" defTabSz="18288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1371600" indent="1828800" defTabSz="18288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1828800" indent="1828800" defTabSz="18288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buClr>
                <a:srgbClr val="A13269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altLang="es-CO" sz="2340" dirty="0">
                <a:solidFill>
                  <a:srgbClr val="777778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Estrategia Nacional</a:t>
            </a:r>
          </a:p>
          <a:p>
            <a:pPr>
              <a:buClr>
                <a:srgbClr val="A13269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altLang="es-CO" sz="2340" dirty="0">
                <a:solidFill>
                  <a:srgbClr val="777778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ODRA</a:t>
            </a:r>
          </a:p>
          <a:p>
            <a:pPr>
              <a:buClr>
                <a:srgbClr val="A13269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altLang="es-CO" sz="2340" dirty="0">
                <a:solidFill>
                  <a:srgbClr val="777778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Mapa de Ruta</a:t>
            </a:r>
          </a:p>
          <a:p>
            <a:pPr>
              <a:buClr>
                <a:srgbClr val="A13269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altLang="es-CO" sz="2340" dirty="0">
                <a:solidFill>
                  <a:srgbClr val="777778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Índices Internacionales </a:t>
            </a:r>
          </a:p>
          <a:p>
            <a:pPr>
              <a:buClr>
                <a:srgbClr val="A13269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altLang="es-CO" sz="2340" dirty="0">
                <a:solidFill>
                  <a:srgbClr val="777778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AGA, </a:t>
            </a:r>
            <a:r>
              <a:rPr lang="es-CO" altLang="es-CO" sz="2340" dirty="0" err="1">
                <a:solidFill>
                  <a:srgbClr val="777778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RedGEAL</a:t>
            </a:r>
            <a:r>
              <a:rPr lang="es-CO" altLang="es-CO" sz="2340" dirty="0">
                <a:solidFill>
                  <a:srgbClr val="777778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, OCDE,</a:t>
            </a:r>
          </a:p>
          <a:p>
            <a:pPr>
              <a:buClr>
                <a:srgbClr val="A13269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altLang="es-CO" sz="2340" dirty="0">
                <a:solidFill>
                  <a:srgbClr val="777778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Carta Internacional</a:t>
            </a:r>
          </a:p>
        </p:txBody>
      </p:sp>
      <p:sp>
        <p:nvSpPr>
          <p:cNvPr id="3100" name="Rectangle 28"/>
          <p:cNvSpPr>
            <a:spLocks/>
          </p:cNvSpPr>
          <p:nvPr/>
        </p:nvSpPr>
        <p:spPr bwMode="auto">
          <a:xfrm>
            <a:off x="3083717" y="7011696"/>
            <a:ext cx="3731897" cy="107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/>
          <a:lstStyle>
            <a:lvl1pPr marL="344488" indent="-344488"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457200" indent="1828800" defTabSz="18288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914400" indent="1828800" defTabSz="18288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1371600" indent="1828800" defTabSz="18288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1828800" indent="1828800" defTabSz="18288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es-CO" altLang="es-CO" sz="3240" dirty="0">
                <a:solidFill>
                  <a:srgbClr val="592F82"/>
                </a:solidFill>
                <a:latin typeface="Bebas Neue" panose="020B0606020202050201" pitchFamily="34" charset="0"/>
                <a:ea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PUNTO DE PARTIDA</a:t>
            </a:r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H="1" flipV="1">
            <a:off x="2937988" y="6324769"/>
            <a:ext cx="18639473" cy="0"/>
          </a:xfrm>
          <a:prstGeom prst="line">
            <a:avLst/>
          </a:prstGeom>
          <a:noFill/>
          <a:ln w="50800" cap="flat" cmpd="sng">
            <a:solidFill>
              <a:srgbClr val="592F8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296" bIns="82296"/>
          <a:lstStyle/>
          <a:p>
            <a:endParaRPr lang="es-CO" altLang="es-CO" sz="1265"/>
          </a:p>
        </p:txBody>
      </p:sp>
      <p:sp>
        <p:nvSpPr>
          <p:cNvPr id="31" name="Shape 99"/>
          <p:cNvSpPr/>
          <p:nvPr/>
        </p:nvSpPr>
        <p:spPr>
          <a:xfrm>
            <a:off x="6549721" y="472932"/>
            <a:ext cx="15922351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Work Sans SemiBold" charset="0"/>
                <a:ea typeface="Work Sans SemiBold" charset="0"/>
                <a:cs typeface="Work Sans SemiBold" charset="0"/>
              </a:rPr>
              <a:t>Estrategia Datos Abiertos</a:t>
            </a:r>
            <a:endParaRPr lang="es-ES_tradnl" sz="8800" b="0" dirty="0">
              <a:solidFill>
                <a:srgbClr val="54297F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32" name="Shape 99"/>
          <p:cNvSpPr/>
          <p:nvPr/>
        </p:nvSpPr>
        <p:spPr>
          <a:xfrm>
            <a:off x="6551518" y="1364183"/>
            <a:ext cx="10916570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b="0" dirty="0">
                <a:solidFill>
                  <a:srgbClr val="54297F"/>
                </a:solidFill>
                <a:latin typeface="Work Sans" charset="0"/>
                <a:ea typeface="Work Sans" charset="0"/>
                <a:cs typeface="Work Sans" charset="0"/>
              </a:rPr>
              <a:t>en Colombia</a:t>
            </a:r>
          </a:p>
        </p:txBody>
      </p:sp>
    </p:spTree>
    <p:extLst>
      <p:ext uri="{BB962C8B-B14F-4D97-AF65-F5344CB8AC3E}">
        <p14:creationId xmlns:p14="http://schemas.microsoft.com/office/powerpoint/2010/main" val="92925996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Shape 99"/>
          <p:cNvSpPr/>
          <p:nvPr/>
        </p:nvSpPr>
        <p:spPr>
          <a:xfrm>
            <a:off x="6733715" y="460027"/>
            <a:ext cx="12265486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Guía Datos Abiertos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10" name="Shape 99"/>
          <p:cNvSpPr/>
          <p:nvPr/>
        </p:nvSpPr>
        <p:spPr>
          <a:xfrm>
            <a:off x="6729927" y="1574782"/>
            <a:ext cx="10916570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en Colombia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0" t="383" r="7571"/>
          <a:stretch/>
        </p:blipFill>
        <p:spPr>
          <a:xfrm>
            <a:off x="13328051" y="3451090"/>
            <a:ext cx="9446224" cy="1026491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949" y="4047989"/>
            <a:ext cx="6485955" cy="837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01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ágono 13"/>
          <p:cNvSpPr/>
          <p:nvPr/>
        </p:nvSpPr>
        <p:spPr>
          <a:xfrm>
            <a:off x="4073236" y="4852937"/>
            <a:ext cx="12655296" cy="2267712"/>
          </a:xfrm>
          <a:prstGeom prst="homePlate">
            <a:avLst/>
          </a:prstGeom>
          <a:solidFill>
            <a:srgbClr val="FC9200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Cheurón 14"/>
          <p:cNvSpPr/>
          <p:nvPr/>
        </p:nvSpPr>
        <p:spPr>
          <a:xfrm>
            <a:off x="16392805" y="4852937"/>
            <a:ext cx="3825187" cy="2275443"/>
          </a:xfrm>
          <a:prstGeom prst="chevron">
            <a:avLst/>
          </a:prstGeom>
          <a:solidFill>
            <a:srgbClr val="FC9200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Pentágono 15"/>
          <p:cNvSpPr/>
          <p:nvPr/>
        </p:nvSpPr>
        <p:spPr>
          <a:xfrm>
            <a:off x="4073236" y="7341497"/>
            <a:ext cx="12655296" cy="2267712"/>
          </a:xfrm>
          <a:prstGeom prst="homePlate">
            <a:avLst/>
          </a:prstGeom>
          <a:solidFill>
            <a:srgbClr val="6DAEB7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Cheurón 16"/>
          <p:cNvSpPr/>
          <p:nvPr/>
        </p:nvSpPr>
        <p:spPr>
          <a:xfrm>
            <a:off x="16392805" y="7341497"/>
            <a:ext cx="3825187" cy="2275443"/>
          </a:xfrm>
          <a:prstGeom prst="chevron">
            <a:avLst/>
          </a:prstGeom>
          <a:solidFill>
            <a:srgbClr val="6DAEB7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Pentágono 17"/>
          <p:cNvSpPr/>
          <p:nvPr/>
        </p:nvSpPr>
        <p:spPr>
          <a:xfrm>
            <a:off x="4073236" y="9859598"/>
            <a:ext cx="12655296" cy="2267712"/>
          </a:xfrm>
          <a:prstGeom prst="homePlate">
            <a:avLst/>
          </a:prstGeom>
          <a:solidFill>
            <a:srgbClr val="592F82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Cheurón 18"/>
          <p:cNvSpPr/>
          <p:nvPr/>
        </p:nvSpPr>
        <p:spPr>
          <a:xfrm>
            <a:off x="16392805" y="9859598"/>
            <a:ext cx="3825187" cy="2275443"/>
          </a:xfrm>
          <a:prstGeom prst="chevron">
            <a:avLst/>
          </a:prstGeom>
          <a:solidFill>
            <a:srgbClr val="592F82"/>
          </a:solidFill>
          <a:ln w="254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71334" y="5459001"/>
            <a:ext cx="873218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80" b="1" dirty="0">
                <a:solidFill>
                  <a:prstClr val="white"/>
                </a:solidFill>
                <a:latin typeface="Helvetica LT Std" charset="0"/>
                <a:ea typeface="Helvetica LT Std" charset="0"/>
                <a:cs typeface="Helvetica LT Std" charset="0"/>
              </a:rPr>
              <a:t>Ley 1712 de 2014</a:t>
            </a:r>
          </a:p>
          <a:p>
            <a:r>
              <a:rPr lang="es-ES" sz="2880" dirty="0">
                <a:solidFill>
                  <a:prstClr val="white"/>
                </a:solidFill>
                <a:latin typeface="Helvetica LT Std" charset="0"/>
                <a:ea typeface="Helvetica LT Std" charset="0"/>
                <a:cs typeface="Helvetica LT Std" charset="0"/>
              </a:rPr>
              <a:t>Transparencia y Acceso a la Información pública </a:t>
            </a:r>
          </a:p>
          <a:p>
            <a:endParaRPr lang="es-ES_tradnl" sz="2880" dirty="0"/>
          </a:p>
        </p:txBody>
      </p:sp>
      <p:sp>
        <p:nvSpPr>
          <p:cNvPr id="5" name="CuadroTexto 4"/>
          <p:cNvSpPr txBox="1"/>
          <p:nvPr/>
        </p:nvSpPr>
        <p:spPr>
          <a:xfrm>
            <a:off x="4871334" y="7752664"/>
            <a:ext cx="873218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63221"/>
            <a:r>
              <a:rPr lang="es-ES" sz="288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Decreto 1078 de 2015 </a:t>
            </a:r>
          </a:p>
          <a:p>
            <a:r>
              <a:rPr lang="es-ES" sz="288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Principios y lineamientos de la Estrategia de Gobierno en línea</a:t>
            </a:r>
          </a:p>
          <a:p>
            <a:endParaRPr lang="es-ES_tradnl" sz="2880" dirty="0"/>
          </a:p>
        </p:txBody>
      </p:sp>
      <p:sp>
        <p:nvSpPr>
          <p:cNvPr id="6" name="CuadroTexto 5"/>
          <p:cNvSpPr txBox="1"/>
          <p:nvPr/>
        </p:nvSpPr>
        <p:spPr>
          <a:xfrm>
            <a:off x="4871334" y="10209338"/>
            <a:ext cx="8732181" cy="195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063221"/>
            <a:r>
              <a:rPr lang="es-ES" sz="288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Manual de Gobierno en línea</a:t>
            </a:r>
          </a:p>
          <a:p>
            <a:pPr>
              <a:spcBef>
                <a:spcPct val="20000"/>
              </a:spcBef>
              <a:defRPr/>
            </a:pPr>
            <a:r>
              <a:rPr lang="es-ES" sz="2880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Instrumento de implementación en su componente TIC para Gobierno Abierto</a:t>
            </a:r>
          </a:p>
          <a:p>
            <a:endParaRPr lang="es-ES_tradnl" sz="2880" dirty="0"/>
          </a:p>
        </p:txBody>
      </p:sp>
      <p:sp>
        <p:nvSpPr>
          <p:cNvPr id="7" name="TextBox 116"/>
          <p:cNvSpPr txBox="1"/>
          <p:nvPr/>
        </p:nvSpPr>
        <p:spPr>
          <a:xfrm>
            <a:off x="12841715" y="7669690"/>
            <a:ext cx="2923939" cy="1625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s-ES" sz="2400" b="1" dirty="0">
                <a:solidFill>
                  <a:schemeClr val="bg1"/>
                </a:solidFill>
                <a:latin typeface="Helvetica LT Std" charset="0"/>
                <a:ea typeface="Helvetica LT Std" charset="0"/>
                <a:cs typeface="Helvetica LT Std" charset="0"/>
              </a:rPr>
              <a:t>Componentes </a:t>
            </a:r>
          </a:p>
          <a:p>
            <a:pPr>
              <a:spcBef>
                <a:spcPct val="20000"/>
              </a:spcBef>
              <a:defRPr/>
            </a:pPr>
            <a:r>
              <a:rPr lang="es-ES" sz="2400" b="1" dirty="0">
                <a:solidFill>
                  <a:schemeClr val="bg1"/>
                </a:solidFill>
                <a:latin typeface="Helvetica LT Std" charset="0"/>
                <a:ea typeface="Helvetica LT Std" charset="0"/>
                <a:cs typeface="Helvetica LT Std" charset="0"/>
              </a:rPr>
              <a:t>de la Estrategia</a:t>
            </a:r>
          </a:p>
          <a:p>
            <a:pPr>
              <a:spcBef>
                <a:spcPct val="20000"/>
              </a:spcBef>
              <a:defRPr/>
            </a:pPr>
            <a:r>
              <a:rPr lang="es-ES" sz="2400" dirty="0">
                <a:solidFill>
                  <a:schemeClr val="bg1"/>
                </a:solidFill>
                <a:latin typeface="Helvetica LT Std" charset="0"/>
                <a:ea typeface="Helvetica LT Std" charset="0"/>
                <a:cs typeface="Helvetica LT Std" charset="0"/>
              </a:rPr>
              <a:t>TIC para el Gobierno Abierto</a:t>
            </a:r>
          </a:p>
        </p:txBody>
      </p:sp>
      <p:sp>
        <p:nvSpPr>
          <p:cNvPr id="10" name="Shape 99"/>
          <p:cNvSpPr/>
          <p:nvPr/>
        </p:nvSpPr>
        <p:spPr>
          <a:xfrm>
            <a:off x="6721673" y="436871"/>
            <a:ext cx="1785130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rgbClr val="592F82"/>
                </a:solidFill>
                <a:latin typeface="+mj-lt"/>
                <a:ea typeface="Work Sans" charset="0"/>
                <a:cs typeface="Work Sans" charset="0"/>
              </a:rPr>
              <a:t>Marco normativo </a:t>
            </a:r>
            <a:endParaRPr lang="es-ES_tradnl" sz="8800" b="0" dirty="0">
              <a:solidFill>
                <a:srgbClr val="592F82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11" name="Shape 99"/>
          <p:cNvSpPr/>
          <p:nvPr/>
        </p:nvSpPr>
        <p:spPr>
          <a:xfrm>
            <a:off x="6717885" y="1399225"/>
            <a:ext cx="15910617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b="0" dirty="0">
                <a:solidFill>
                  <a:srgbClr val="592F82"/>
                </a:solidFill>
                <a:latin typeface="+mj-lt"/>
                <a:ea typeface="Work Sans" charset="0"/>
                <a:cs typeface="Work Sans" charset="0"/>
              </a:rPr>
              <a:t>De Datos Abiertos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50" b="73403"/>
          <a:stretch/>
        </p:blipFill>
        <p:spPr>
          <a:xfrm>
            <a:off x="0" y="0"/>
            <a:ext cx="6717885" cy="364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39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Shape 99"/>
          <p:cNvSpPr/>
          <p:nvPr/>
        </p:nvSpPr>
        <p:spPr>
          <a:xfrm>
            <a:off x="6733715" y="460027"/>
            <a:ext cx="12265486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Portal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10" name="Shape 99"/>
          <p:cNvSpPr/>
          <p:nvPr/>
        </p:nvSpPr>
        <p:spPr>
          <a:xfrm>
            <a:off x="6729927" y="1574782"/>
            <a:ext cx="10916570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Datos en Colombia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649" y="5020237"/>
            <a:ext cx="9264867" cy="689306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62667" y="6415169"/>
            <a:ext cx="5176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600" dirty="0">
                <a:solidFill>
                  <a:srgbClr val="592F82"/>
                </a:solidFill>
                <a:latin typeface="Work Sans Medium" charset="0"/>
                <a:ea typeface="Work Sans Medium" charset="0"/>
                <a:cs typeface="Work Sans Medium" charset="0"/>
              </a:rPr>
              <a:t>+4000</a:t>
            </a:r>
          </a:p>
          <a:p>
            <a:pPr algn="r"/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Work Sans Medium" charset="0"/>
                <a:ea typeface="Work Sans Medium" charset="0"/>
                <a:cs typeface="Work Sans Medium" charset="0"/>
              </a:rPr>
              <a:t>Conjuntos de datos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44231" y="9041039"/>
            <a:ext cx="5294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600" dirty="0">
                <a:solidFill>
                  <a:srgbClr val="592F82"/>
                </a:solidFill>
                <a:latin typeface="Work Sans Medium" charset="0"/>
                <a:ea typeface="Work Sans Medium" charset="0"/>
                <a:cs typeface="Work Sans Medium" charset="0"/>
              </a:rPr>
              <a:t>+1000 </a:t>
            </a:r>
          </a:p>
          <a:p>
            <a:pPr algn="r"/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Work Sans Medium" charset="0"/>
                <a:ea typeface="Work Sans Medium" charset="0"/>
                <a:cs typeface="Work Sans Medium" charset="0"/>
              </a:rPr>
              <a:t>Entidades publicando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6679902" y="8856362"/>
            <a:ext cx="1846682" cy="1846682"/>
            <a:chOff x="2068093" y="7418270"/>
            <a:chExt cx="2228850" cy="2228850"/>
          </a:xfrm>
        </p:grpSpPr>
        <p:sp>
          <p:nvSpPr>
            <p:cNvPr id="17" name="Elipse 16"/>
            <p:cNvSpPr/>
            <p:nvPr/>
          </p:nvSpPr>
          <p:spPr>
            <a:xfrm>
              <a:off x="2068093" y="7418270"/>
              <a:ext cx="2228850" cy="2228850"/>
            </a:xfrm>
            <a:prstGeom prst="ellipse">
              <a:avLst/>
            </a:prstGeom>
            <a:solidFill>
              <a:srgbClr val="592F82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933" y="7759839"/>
              <a:ext cx="1403170" cy="1403170"/>
            </a:xfrm>
            <a:prstGeom prst="rect">
              <a:avLst/>
            </a:prstGeom>
          </p:spPr>
        </p:pic>
      </p:grpSp>
      <p:grpSp>
        <p:nvGrpSpPr>
          <p:cNvPr id="19" name="Agrupar 18"/>
          <p:cNvGrpSpPr/>
          <p:nvPr/>
        </p:nvGrpSpPr>
        <p:grpSpPr>
          <a:xfrm>
            <a:off x="6672888" y="6230492"/>
            <a:ext cx="1846682" cy="1846682"/>
            <a:chOff x="2011443" y="4952148"/>
            <a:chExt cx="2228850" cy="2228850"/>
          </a:xfrm>
        </p:grpSpPr>
        <p:sp>
          <p:nvSpPr>
            <p:cNvPr id="21" name="Elipse 20"/>
            <p:cNvSpPr/>
            <p:nvPr/>
          </p:nvSpPr>
          <p:spPr>
            <a:xfrm>
              <a:off x="2011443" y="4952148"/>
              <a:ext cx="2228850" cy="2228850"/>
            </a:xfrm>
            <a:prstGeom prst="ellipse">
              <a:avLst/>
            </a:prstGeom>
            <a:solidFill>
              <a:srgbClr val="592F82"/>
            </a:solid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2412846" y="5490245"/>
              <a:ext cx="1442976" cy="353162"/>
            </a:xfrm>
            <a:prstGeom prst="round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2410031" y="5916983"/>
              <a:ext cx="1442976" cy="353162"/>
            </a:xfrm>
            <a:prstGeom prst="round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4" name="Rectángulo redondeado 23"/>
            <p:cNvSpPr/>
            <p:nvPr/>
          </p:nvSpPr>
          <p:spPr>
            <a:xfrm>
              <a:off x="2415233" y="6340242"/>
              <a:ext cx="1442976" cy="353162"/>
            </a:xfrm>
            <a:prstGeom prst="round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5" name="Elipse 24"/>
            <p:cNvSpPr/>
            <p:nvPr/>
          </p:nvSpPr>
          <p:spPr>
            <a:xfrm>
              <a:off x="2490360" y="5541707"/>
              <a:ext cx="245808" cy="257423"/>
            </a:xfrm>
            <a:prstGeom prst="ellipse">
              <a:avLst/>
            </a:prstGeom>
            <a:solidFill>
              <a:srgbClr val="592F8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cxnSp>
        <p:nvCxnSpPr>
          <p:cNvPr id="4" name="Conector recto 3"/>
          <p:cNvCxnSpPr/>
          <p:nvPr/>
        </p:nvCxnSpPr>
        <p:spPr>
          <a:xfrm>
            <a:off x="11487150" y="4314825"/>
            <a:ext cx="57150" cy="8229600"/>
          </a:xfrm>
          <a:prstGeom prst="line">
            <a:avLst/>
          </a:prstGeom>
          <a:noFill/>
          <a:ln w="25400" cap="flat">
            <a:solidFill>
              <a:srgbClr val="592F82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ector recto 6"/>
          <p:cNvCxnSpPr/>
          <p:nvPr/>
        </p:nvCxnSpPr>
        <p:spPr>
          <a:xfrm flipH="1">
            <a:off x="8519570" y="7029892"/>
            <a:ext cx="2967580" cy="0"/>
          </a:xfrm>
          <a:prstGeom prst="line">
            <a:avLst/>
          </a:prstGeom>
          <a:noFill/>
          <a:ln w="25400" cap="flat">
            <a:solidFill>
              <a:srgbClr val="592F82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Conector recto 28"/>
          <p:cNvCxnSpPr/>
          <p:nvPr/>
        </p:nvCxnSpPr>
        <p:spPr>
          <a:xfrm flipH="1">
            <a:off x="8519570" y="9779703"/>
            <a:ext cx="2967580" cy="0"/>
          </a:xfrm>
          <a:prstGeom prst="line">
            <a:avLst/>
          </a:prstGeom>
          <a:noFill/>
          <a:ln w="25400" cap="flat">
            <a:solidFill>
              <a:srgbClr val="592F82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30744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8582" r="1379" b="12031"/>
          <a:stretch/>
        </p:blipFill>
        <p:spPr>
          <a:xfrm>
            <a:off x="1097673" y="3261491"/>
            <a:ext cx="22142107" cy="100258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6" b="76542"/>
          <a:stretch/>
        </p:blipFill>
        <p:spPr>
          <a:xfrm>
            <a:off x="0" y="0"/>
            <a:ext cx="6457950" cy="3217537"/>
          </a:xfrm>
          <a:prstGeom prst="rect">
            <a:avLst/>
          </a:prstGeom>
        </p:spPr>
      </p:pic>
      <p:sp>
        <p:nvSpPr>
          <p:cNvPr id="4" name="Shape 99"/>
          <p:cNvSpPr/>
          <p:nvPr/>
        </p:nvSpPr>
        <p:spPr>
          <a:xfrm>
            <a:off x="6733714" y="398472"/>
            <a:ext cx="14183185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Plataforma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5" name="Shape 99"/>
          <p:cNvSpPr/>
          <p:nvPr/>
        </p:nvSpPr>
        <p:spPr>
          <a:xfrm>
            <a:off x="6729927" y="1574782"/>
            <a:ext cx="12269274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Datos Abiertos</a:t>
            </a:r>
          </a:p>
        </p:txBody>
      </p:sp>
    </p:spTree>
    <p:extLst>
      <p:ext uri="{BB962C8B-B14F-4D97-AF65-F5344CB8AC3E}">
        <p14:creationId xmlns:p14="http://schemas.microsoft.com/office/powerpoint/2010/main" val="1876762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864478" y="6539644"/>
            <a:ext cx="5519521" cy="63671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n-ea"/>
              <a:cs typeface="+mn-cs"/>
              <a:sym typeface="Helvetica Light"/>
            </a:endParaRPr>
          </a:p>
        </p:txBody>
      </p:sp>
      <p:pic>
        <p:nvPicPr>
          <p:cNvPr id="19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99857" y="8885892"/>
            <a:ext cx="8048761" cy="462736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190"/>
          <p:cNvSpPr txBox="1"/>
          <p:nvPr/>
        </p:nvSpPr>
        <p:spPr>
          <a:xfrm>
            <a:off x="12055031" y="3794736"/>
            <a:ext cx="3212640" cy="1370503"/>
          </a:xfrm>
          <a:prstGeom prst="rect">
            <a:avLst/>
          </a:prstGeom>
          <a:noFill/>
          <a:ln>
            <a:noFill/>
          </a:ln>
        </p:spPr>
        <p:txBody>
          <a:bodyPr lIns="219420" tIns="109680" rIns="219420" bIns="109680" anchor="t" anchorCtr="0">
            <a:noAutofit/>
          </a:bodyPr>
          <a:lstStyle/>
          <a:p>
            <a:pPr>
              <a:buSzPct val="25000"/>
            </a:pPr>
            <a:r>
              <a:rPr lang="es-CO" sz="8000" b="1" dirty="0">
                <a:solidFill>
                  <a:srgbClr val="592F82"/>
                </a:solidFill>
                <a:latin typeface="+mj-lt"/>
                <a:ea typeface="Work Sans SemiBold" charset="0"/>
                <a:cs typeface="Work Sans SemiBold" charset="0"/>
                <a:sym typeface="Proxima Nova"/>
              </a:rPr>
              <a:t>120</a:t>
            </a:r>
            <a:r>
              <a:rPr lang="es-CO" sz="8800" dirty="0">
                <a:solidFill>
                  <a:srgbClr val="592F82"/>
                </a:solidFill>
                <a:latin typeface="+mj-lt"/>
                <a:ea typeface="Work Sans Light" charset="0"/>
                <a:cs typeface="Work Sans Light" charset="0"/>
                <a:sym typeface="Proxima Nova"/>
              </a:rPr>
              <a:t> </a:t>
            </a:r>
            <a:r>
              <a:rPr lang="es-CO" sz="3600" dirty="0">
                <a:solidFill>
                  <a:srgbClr val="592F82"/>
                </a:solidFill>
                <a:latin typeface="+mj-lt"/>
                <a:ea typeface="Work Sans Light" charset="0"/>
                <a:cs typeface="Work Sans Light" charset="0"/>
                <a:sym typeface="Proxima Nova"/>
              </a:rPr>
              <a:t>Equipos</a:t>
            </a:r>
            <a:endParaRPr lang="es-CO" sz="4000" dirty="0">
              <a:solidFill>
                <a:srgbClr val="592F82"/>
              </a:solidFill>
              <a:latin typeface="+mj-lt"/>
              <a:ea typeface="Work Sans Light" charset="0"/>
              <a:cs typeface="Work Sans Light" charset="0"/>
              <a:sym typeface="Proxima Nova"/>
            </a:endParaRPr>
          </a:p>
        </p:txBody>
      </p:sp>
      <p:sp>
        <p:nvSpPr>
          <p:cNvPr id="34" name="Shape 195"/>
          <p:cNvSpPr txBox="1"/>
          <p:nvPr/>
        </p:nvSpPr>
        <p:spPr>
          <a:xfrm>
            <a:off x="1182127" y="6324135"/>
            <a:ext cx="3497154" cy="1994400"/>
          </a:xfrm>
          <a:prstGeom prst="rect">
            <a:avLst/>
          </a:prstGeom>
          <a:noFill/>
          <a:ln>
            <a:noFill/>
          </a:ln>
        </p:spPr>
        <p:txBody>
          <a:bodyPr lIns="219420" tIns="109680" rIns="219420" bIns="109680" anchor="t" anchorCtr="0">
            <a:noAutofit/>
          </a:bodyPr>
          <a:lstStyle/>
          <a:p>
            <a:pPr>
              <a:buSzPct val="25000"/>
            </a:pPr>
            <a:r>
              <a:rPr lang="es-CO" sz="4800" dirty="0">
                <a:solidFill>
                  <a:srgbClr val="592F82"/>
                </a:solidFill>
                <a:latin typeface="+mj-lt"/>
                <a:ea typeface="Work Sans Light" charset="0"/>
                <a:cs typeface="Work Sans Light" charset="0"/>
                <a:sym typeface="Proxima Nova"/>
              </a:rPr>
              <a:t> </a:t>
            </a:r>
          </a:p>
          <a:p>
            <a:pPr algn="l">
              <a:buSzPct val="25000"/>
            </a:pPr>
            <a:r>
              <a:rPr lang="es-CO" sz="4800" dirty="0">
                <a:solidFill>
                  <a:srgbClr val="592F82"/>
                </a:solidFill>
                <a:latin typeface="+mj-lt"/>
                <a:ea typeface="Work Sans Light" charset="0"/>
                <a:cs typeface="Work Sans Light" charset="0"/>
                <a:sym typeface="Proxima Nova"/>
              </a:rPr>
              <a:t>Ciudades</a:t>
            </a:r>
          </a:p>
        </p:txBody>
      </p:sp>
      <p:sp>
        <p:nvSpPr>
          <p:cNvPr id="35" name="Shape 196"/>
          <p:cNvSpPr txBox="1"/>
          <p:nvPr/>
        </p:nvSpPr>
        <p:spPr>
          <a:xfrm>
            <a:off x="1288918" y="8191968"/>
            <a:ext cx="3832560" cy="627840"/>
          </a:xfrm>
          <a:prstGeom prst="rect">
            <a:avLst/>
          </a:prstGeom>
          <a:noFill/>
          <a:ln>
            <a:noFill/>
          </a:ln>
        </p:spPr>
        <p:txBody>
          <a:bodyPr lIns="219420" tIns="109680" rIns="219420" bIns="109680" anchor="t" anchorCtr="0">
            <a:noAutofit/>
          </a:bodyPr>
          <a:lstStyle/>
          <a:p>
            <a:pPr algn="l">
              <a:buSzPct val="25000"/>
            </a:pPr>
            <a:r>
              <a:rPr lang="es-CO" sz="2800" b="1" dirty="0">
                <a:solidFill>
                  <a:srgbClr val="592F82"/>
                </a:solidFill>
                <a:latin typeface="+mj-lt"/>
                <a:ea typeface="Work Sans ExtraLight" charset="0"/>
                <a:cs typeface="Work Sans ExtraLight" charset="0"/>
                <a:sym typeface="Proxima Nova"/>
              </a:rPr>
              <a:t>Bogotá</a:t>
            </a:r>
          </a:p>
          <a:p>
            <a:pPr algn="l">
              <a:buSzPct val="25000"/>
            </a:pPr>
            <a:r>
              <a:rPr lang="es-CO" sz="2800" b="1" dirty="0">
                <a:solidFill>
                  <a:srgbClr val="592F82"/>
                </a:solidFill>
                <a:latin typeface="+mj-lt"/>
                <a:ea typeface="Work Sans ExtraLight" charset="0"/>
                <a:cs typeface="Work Sans ExtraLight" charset="0"/>
                <a:sym typeface="Proxima Nova"/>
              </a:rPr>
              <a:t>Cali</a:t>
            </a:r>
          </a:p>
          <a:p>
            <a:pPr algn="l">
              <a:buSzPct val="25000"/>
            </a:pPr>
            <a:r>
              <a:rPr lang="es-CO" sz="2800" b="1" dirty="0">
                <a:solidFill>
                  <a:srgbClr val="592F82"/>
                </a:solidFill>
                <a:latin typeface="+mj-lt"/>
                <a:ea typeface="Work Sans ExtraLight" charset="0"/>
                <a:cs typeface="Work Sans ExtraLight" charset="0"/>
                <a:sym typeface="Proxima Nova"/>
              </a:rPr>
              <a:t>Medellín</a:t>
            </a:r>
          </a:p>
          <a:p>
            <a:pPr algn="l">
              <a:buSzPct val="25000"/>
            </a:pPr>
            <a:r>
              <a:rPr lang="es-CO" sz="2800" b="1" dirty="0">
                <a:solidFill>
                  <a:srgbClr val="592F82"/>
                </a:solidFill>
                <a:latin typeface="+mj-lt"/>
                <a:ea typeface="Work Sans ExtraLight" charset="0"/>
                <a:cs typeface="Work Sans ExtraLight" charset="0"/>
                <a:sym typeface="Proxima Nova"/>
              </a:rPr>
              <a:t>Bucaramanga</a:t>
            </a:r>
          </a:p>
          <a:p>
            <a:pPr algn="l">
              <a:buSzPct val="25000"/>
            </a:pPr>
            <a:r>
              <a:rPr lang="es-CO" sz="2800" b="1" dirty="0">
                <a:solidFill>
                  <a:srgbClr val="592F82"/>
                </a:solidFill>
                <a:latin typeface="+mj-lt"/>
                <a:ea typeface="Work Sans ExtraLight" charset="0"/>
                <a:cs typeface="Work Sans ExtraLight" charset="0"/>
                <a:sym typeface="Proxima Nova"/>
              </a:rPr>
              <a:t>Manizales</a:t>
            </a:r>
          </a:p>
          <a:p>
            <a:pPr algn="l">
              <a:buSzPct val="25000"/>
            </a:pPr>
            <a:r>
              <a:rPr lang="es-CO" sz="2800" b="1" dirty="0">
                <a:solidFill>
                  <a:srgbClr val="592F82"/>
                </a:solidFill>
                <a:latin typeface="+mj-lt"/>
                <a:ea typeface="Work Sans ExtraLight" charset="0"/>
                <a:cs typeface="Work Sans ExtraLight" charset="0"/>
                <a:sym typeface="Proxima Nova"/>
              </a:rPr>
              <a:t>Barranquilla</a:t>
            </a:r>
          </a:p>
          <a:p>
            <a:pPr algn="l"/>
            <a:endParaRPr sz="2800" b="1" dirty="0">
              <a:solidFill>
                <a:srgbClr val="592F82"/>
              </a:solidFill>
              <a:latin typeface="+mj-lt"/>
              <a:ea typeface="Work Sans ExtraLight" charset="0"/>
              <a:cs typeface="Work Sans ExtraLight" charset="0"/>
              <a:sym typeface="Proxima Nova"/>
            </a:endParaRPr>
          </a:p>
        </p:txBody>
      </p:sp>
      <p:sp>
        <p:nvSpPr>
          <p:cNvPr id="36" name="Shape 213"/>
          <p:cNvSpPr txBox="1"/>
          <p:nvPr/>
        </p:nvSpPr>
        <p:spPr>
          <a:xfrm>
            <a:off x="4162107" y="5123271"/>
            <a:ext cx="9205342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13800" b="1" dirty="0">
                <a:solidFill>
                  <a:srgbClr val="592F82"/>
                </a:solidFill>
                <a:latin typeface="+mj-lt"/>
                <a:ea typeface="Work Sans SemiBold" charset="0"/>
                <a:cs typeface="Work Sans SemiBold" charset="0"/>
                <a:sym typeface="Proxima Nova"/>
              </a:rPr>
              <a:t>478</a:t>
            </a:r>
          </a:p>
        </p:txBody>
      </p:sp>
      <p:sp>
        <p:nvSpPr>
          <p:cNvPr id="37" name="Shape 195"/>
          <p:cNvSpPr txBox="1"/>
          <p:nvPr/>
        </p:nvSpPr>
        <p:spPr>
          <a:xfrm>
            <a:off x="9694964" y="6946150"/>
            <a:ext cx="7820557" cy="1994400"/>
          </a:xfrm>
          <a:prstGeom prst="rect">
            <a:avLst/>
          </a:prstGeom>
          <a:noFill/>
          <a:ln>
            <a:noFill/>
          </a:ln>
        </p:spPr>
        <p:txBody>
          <a:bodyPr lIns="219420" tIns="109680" rIns="219420" bIns="109680" anchor="t" anchorCtr="0">
            <a:noAutofit/>
          </a:bodyPr>
          <a:lstStyle/>
          <a:p>
            <a:pPr>
              <a:buSzPct val="25000"/>
            </a:pPr>
            <a:r>
              <a:rPr lang="es-CO" sz="8000" b="1" dirty="0">
                <a:solidFill>
                  <a:srgbClr val="592F82"/>
                </a:solidFill>
                <a:latin typeface="+mj-lt"/>
                <a:ea typeface="Work Sans SemiBold" charset="0"/>
                <a:cs typeface="Work Sans SemiBold" charset="0"/>
                <a:sym typeface="Proxima Nova"/>
              </a:rPr>
              <a:t>78</a:t>
            </a:r>
            <a:r>
              <a:rPr lang="es-CO" sz="2000" b="1" dirty="0">
                <a:solidFill>
                  <a:srgbClr val="592F82"/>
                </a:solidFill>
                <a:latin typeface="+mj-lt"/>
                <a:ea typeface="Work Sans SemiBold" charset="0"/>
                <a:cs typeface="Work Sans SemiBold" charset="0"/>
                <a:sym typeface="Proxima Nova"/>
              </a:rPr>
              <a:t> </a:t>
            </a:r>
          </a:p>
          <a:p>
            <a:pPr>
              <a:buSzPct val="25000"/>
            </a:pPr>
            <a:r>
              <a:rPr lang="es-CO" sz="3600" dirty="0">
                <a:solidFill>
                  <a:srgbClr val="592F82"/>
                </a:solidFill>
                <a:latin typeface="+mj-lt"/>
                <a:ea typeface="Work Sans Light" charset="0"/>
                <a:cs typeface="Work Sans Light" charset="0"/>
                <a:sym typeface="Proxima Nova"/>
              </a:rPr>
              <a:t>Seleccionados</a:t>
            </a: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76" y="4371708"/>
            <a:ext cx="2266653" cy="3002921"/>
          </a:xfrm>
          <a:prstGeom prst="rect">
            <a:avLst/>
          </a:prstGeom>
        </p:spPr>
      </p:pic>
      <p:sp>
        <p:nvSpPr>
          <p:cNvPr id="43" name="Shape 195"/>
          <p:cNvSpPr txBox="1"/>
          <p:nvPr/>
        </p:nvSpPr>
        <p:spPr>
          <a:xfrm>
            <a:off x="1757250" y="4379297"/>
            <a:ext cx="1387615" cy="1994400"/>
          </a:xfrm>
          <a:prstGeom prst="rect">
            <a:avLst/>
          </a:prstGeom>
          <a:noFill/>
          <a:ln>
            <a:noFill/>
          </a:ln>
        </p:spPr>
        <p:txBody>
          <a:bodyPr lIns="219420" tIns="109680" rIns="219420" bIns="109680" anchor="t" anchorCtr="0">
            <a:no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rgbClr val="592F82"/>
                </a:solidFill>
                <a:latin typeface="+mj-lt"/>
                <a:ea typeface="Work Sans SemiBold" charset="0"/>
                <a:cs typeface="Work Sans SemiBold" charset="0"/>
                <a:sym typeface="Proxima Nova"/>
              </a:rPr>
              <a:t> </a:t>
            </a:r>
          </a:p>
          <a:p>
            <a:pPr algn="l">
              <a:buSzPct val="25000"/>
            </a:pPr>
            <a:r>
              <a:rPr lang="es-CO" sz="9600" b="1" dirty="0">
                <a:solidFill>
                  <a:srgbClr val="592F82"/>
                </a:solidFill>
                <a:latin typeface="+mj-lt"/>
                <a:ea typeface="Work Sans SemiBold" charset="0"/>
                <a:cs typeface="Work Sans SemiBold" charset="0"/>
                <a:sym typeface="Proxima Nova"/>
              </a:rPr>
              <a:t>6</a:t>
            </a:r>
          </a:p>
        </p:txBody>
      </p:sp>
      <p:sp>
        <p:nvSpPr>
          <p:cNvPr id="44" name="Shape 213"/>
          <p:cNvSpPr txBox="1"/>
          <p:nvPr/>
        </p:nvSpPr>
        <p:spPr>
          <a:xfrm>
            <a:off x="4162107" y="6978540"/>
            <a:ext cx="9205342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O" sz="5400" dirty="0">
                <a:solidFill>
                  <a:srgbClr val="592F82"/>
                </a:solidFill>
                <a:latin typeface="+mj-lt"/>
                <a:ea typeface="Work Sans Light" charset="0"/>
                <a:cs typeface="Work Sans Light" charset="0"/>
                <a:sym typeface="Proxima Nova"/>
              </a:rPr>
              <a:t>Postulaciones</a:t>
            </a:r>
          </a:p>
        </p:txBody>
      </p:sp>
      <p:sp>
        <p:nvSpPr>
          <p:cNvPr id="17" name="Shape 99"/>
          <p:cNvSpPr/>
          <p:nvPr/>
        </p:nvSpPr>
        <p:spPr>
          <a:xfrm>
            <a:off x="6305089" y="569765"/>
            <a:ext cx="141831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rgbClr val="592F82"/>
                </a:solidFill>
                <a:latin typeface="+mj-lt"/>
                <a:ea typeface="Work Sans SemiBold" charset="0"/>
                <a:cs typeface="Work Sans SemiBold" charset="0"/>
              </a:rPr>
              <a:t>Uso de </a:t>
            </a:r>
            <a:r>
              <a:rPr lang="es-ES_tradnl" sz="8800">
                <a:solidFill>
                  <a:srgbClr val="592F82"/>
                </a:solidFill>
                <a:latin typeface="+mj-lt"/>
                <a:ea typeface="Work Sans SemiBold" charset="0"/>
                <a:cs typeface="Work Sans SemiBold" charset="0"/>
              </a:rPr>
              <a:t>Datos abiertos</a:t>
            </a:r>
            <a:endParaRPr lang="es-ES_tradnl" sz="8000" b="0" dirty="0">
              <a:solidFill>
                <a:srgbClr val="592F82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18" name="Shape 99"/>
          <p:cNvSpPr/>
          <p:nvPr/>
        </p:nvSpPr>
        <p:spPr>
          <a:xfrm>
            <a:off x="6301302" y="1684520"/>
            <a:ext cx="12269274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b="0" dirty="0">
                <a:solidFill>
                  <a:srgbClr val="592F82"/>
                </a:solidFill>
                <a:latin typeface="+mj-lt"/>
                <a:ea typeface="Work Sans" charset="0"/>
                <a:cs typeface="Work Sans" charset="0"/>
              </a:rPr>
              <a:t>Emprende con Datos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1135450" y="8865848"/>
            <a:ext cx="50255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s-CO" sz="2800" b="1" dirty="0">
                <a:solidFill>
                  <a:srgbClr val="592F82"/>
                </a:solidFill>
                <a:latin typeface="+mj-lt"/>
                <a:ea typeface="Work Sans Light" charset="0"/>
                <a:cs typeface="Work Sans Light" charset="0"/>
                <a:sym typeface="Proxima Nova"/>
              </a:rPr>
              <a:t>25 Bogotá , 5 Cali . </a:t>
            </a:r>
          </a:p>
          <a:p>
            <a:pPr algn="ctr">
              <a:buSzPct val="25000"/>
            </a:pPr>
            <a:r>
              <a:rPr lang="es-CO" sz="2800" b="1" dirty="0">
                <a:solidFill>
                  <a:srgbClr val="592F82"/>
                </a:solidFill>
                <a:latin typeface="+mj-lt"/>
                <a:ea typeface="Work Sans Light" charset="0"/>
                <a:cs typeface="Work Sans Light" charset="0"/>
                <a:sym typeface="Proxima Nova"/>
              </a:rPr>
              <a:t>9 B/quilla, 19 B/manga, </a:t>
            </a:r>
          </a:p>
          <a:p>
            <a:pPr algn="ctr">
              <a:buSzPct val="25000"/>
            </a:pPr>
            <a:r>
              <a:rPr lang="es-CO" sz="2800" b="1" dirty="0">
                <a:solidFill>
                  <a:srgbClr val="592F82"/>
                </a:solidFill>
                <a:latin typeface="+mj-lt"/>
                <a:ea typeface="Work Sans Light" charset="0"/>
                <a:cs typeface="Work Sans Light" charset="0"/>
                <a:sym typeface="Proxima Nova"/>
              </a:rPr>
              <a:t>16 Manizales,  5 Medellín</a:t>
            </a:r>
          </a:p>
        </p:txBody>
      </p:sp>
      <p:sp>
        <p:nvSpPr>
          <p:cNvPr id="22" name="Shape 195"/>
          <p:cNvSpPr txBox="1"/>
          <p:nvPr/>
        </p:nvSpPr>
        <p:spPr>
          <a:xfrm>
            <a:off x="4610331" y="10601916"/>
            <a:ext cx="1643977" cy="992573"/>
          </a:xfrm>
          <a:prstGeom prst="rect">
            <a:avLst/>
          </a:prstGeom>
          <a:noFill/>
          <a:ln>
            <a:noFill/>
          </a:ln>
        </p:spPr>
        <p:txBody>
          <a:bodyPr lIns="219420" tIns="109680" rIns="219420" bIns="109680" anchor="t" anchorCtr="0">
            <a:no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rgbClr val="592F82"/>
                </a:solidFill>
                <a:latin typeface="+mj-lt"/>
                <a:ea typeface="Work Sans SemiBold" charset="0"/>
                <a:cs typeface="Work Sans SemiBold" charset="0"/>
                <a:sym typeface="Proxima Nova"/>
              </a:rPr>
              <a:t>11</a:t>
            </a:r>
            <a:endParaRPr lang="es-CO" sz="1100" b="1" dirty="0">
              <a:solidFill>
                <a:srgbClr val="592F82"/>
              </a:solidFill>
              <a:latin typeface="+mj-lt"/>
              <a:ea typeface="Work Sans SemiBold" charset="0"/>
              <a:cs typeface="Work Sans SemiBold" charset="0"/>
              <a:sym typeface="Proxima Nova"/>
            </a:endParaRPr>
          </a:p>
        </p:txBody>
      </p:sp>
      <p:sp>
        <p:nvSpPr>
          <p:cNvPr id="25" name="Shape 195"/>
          <p:cNvSpPr txBox="1"/>
          <p:nvPr/>
        </p:nvSpPr>
        <p:spPr>
          <a:xfrm>
            <a:off x="4623845" y="11305726"/>
            <a:ext cx="1643977" cy="992573"/>
          </a:xfrm>
          <a:prstGeom prst="rect">
            <a:avLst/>
          </a:prstGeom>
          <a:noFill/>
          <a:ln>
            <a:noFill/>
          </a:ln>
        </p:spPr>
        <p:txBody>
          <a:bodyPr lIns="219420" tIns="109680" rIns="219420" bIns="109680" anchor="t" anchorCtr="0">
            <a:no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rgbClr val="592F82"/>
                </a:solidFill>
                <a:latin typeface="+mj-lt"/>
                <a:ea typeface="Work Sans SemiBold" charset="0"/>
                <a:cs typeface="Work Sans SemiBold" charset="0"/>
                <a:sym typeface="Proxima Nova"/>
              </a:rPr>
              <a:t>13</a:t>
            </a:r>
            <a:endParaRPr lang="es-CO" sz="1100" b="1" dirty="0">
              <a:solidFill>
                <a:srgbClr val="592F82"/>
              </a:solidFill>
              <a:latin typeface="+mj-lt"/>
              <a:ea typeface="Work Sans SemiBold" charset="0"/>
              <a:cs typeface="Work Sans SemiBold" charset="0"/>
              <a:sym typeface="Proxima Nova"/>
            </a:endParaRPr>
          </a:p>
        </p:txBody>
      </p:sp>
      <p:sp>
        <p:nvSpPr>
          <p:cNvPr id="26" name="Shape 195"/>
          <p:cNvSpPr txBox="1"/>
          <p:nvPr/>
        </p:nvSpPr>
        <p:spPr>
          <a:xfrm>
            <a:off x="4637359" y="12066686"/>
            <a:ext cx="1643977" cy="992573"/>
          </a:xfrm>
          <a:prstGeom prst="rect">
            <a:avLst/>
          </a:prstGeom>
          <a:noFill/>
          <a:ln>
            <a:noFill/>
          </a:ln>
        </p:spPr>
        <p:txBody>
          <a:bodyPr lIns="219420" tIns="109680" rIns="219420" bIns="109680" anchor="t" anchorCtr="0">
            <a:no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rgbClr val="592F82"/>
                </a:solidFill>
                <a:latin typeface="+mj-lt"/>
                <a:ea typeface="Work Sans SemiBold" charset="0"/>
                <a:cs typeface="Work Sans SemiBold" charset="0"/>
                <a:sym typeface="Proxima Nova"/>
              </a:rPr>
              <a:t>17</a:t>
            </a:r>
            <a:endParaRPr lang="es-CO" sz="1100" b="1" dirty="0">
              <a:solidFill>
                <a:srgbClr val="592F82"/>
              </a:solidFill>
              <a:latin typeface="+mj-lt"/>
              <a:ea typeface="Work Sans SemiBold" charset="0"/>
              <a:cs typeface="Work Sans SemiBold" charset="0"/>
              <a:sym typeface="Proxima Nova"/>
            </a:endParaRPr>
          </a:p>
        </p:txBody>
      </p:sp>
      <p:sp>
        <p:nvSpPr>
          <p:cNvPr id="27" name="Shape 195"/>
          <p:cNvSpPr txBox="1"/>
          <p:nvPr/>
        </p:nvSpPr>
        <p:spPr>
          <a:xfrm>
            <a:off x="4623844" y="12799071"/>
            <a:ext cx="1643977" cy="992573"/>
          </a:xfrm>
          <a:prstGeom prst="rect">
            <a:avLst/>
          </a:prstGeom>
          <a:noFill/>
          <a:ln>
            <a:noFill/>
          </a:ln>
        </p:spPr>
        <p:txBody>
          <a:bodyPr lIns="219420" tIns="109680" rIns="219420" bIns="109680" anchor="t" anchorCtr="0">
            <a:no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rgbClr val="592F82"/>
                </a:solidFill>
                <a:latin typeface="+mj-lt"/>
                <a:ea typeface="Work Sans SemiBold" charset="0"/>
                <a:cs typeface="Work Sans SemiBold" charset="0"/>
                <a:sym typeface="Proxima Nova"/>
              </a:rPr>
              <a:t>10</a:t>
            </a:r>
            <a:endParaRPr lang="es-CO" sz="1100" b="1" dirty="0">
              <a:solidFill>
                <a:srgbClr val="592F82"/>
              </a:solidFill>
              <a:latin typeface="+mj-lt"/>
              <a:ea typeface="Work Sans SemiBold" charset="0"/>
              <a:cs typeface="Work Sans SemiBold" charset="0"/>
              <a:sym typeface="Proxima Nova"/>
            </a:endParaRPr>
          </a:p>
        </p:txBody>
      </p:sp>
      <p:sp>
        <p:nvSpPr>
          <p:cNvPr id="28" name="Shape 195"/>
          <p:cNvSpPr txBox="1"/>
          <p:nvPr/>
        </p:nvSpPr>
        <p:spPr>
          <a:xfrm>
            <a:off x="11357760" y="10952342"/>
            <a:ext cx="1643977" cy="992573"/>
          </a:xfrm>
          <a:prstGeom prst="rect">
            <a:avLst/>
          </a:prstGeom>
          <a:noFill/>
          <a:ln>
            <a:noFill/>
          </a:ln>
        </p:spPr>
        <p:txBody>
          <a:bodyPr lIns="219420" tIns="109680" rIns="219420" bIns="109680" anchor="t" anchorCtr="0">
            <a:no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rgbClr val="592F82"/>
                </a:solidFill>
                <a:latin typeface="+mj-lt"/>
                <a:ea typeface="Work Sans SemiBold" charset="0"/>
                <a:cs typeface="Work Sans SemiBold" charset="0"/>
                <a:sym typeface="Proxima Nova"/>
              </a:rPr>
              <a:t>2</a:t>
            </a:r>
            <a:endParaRPr lang="es-CO" sz="1100" b="1" dirty="0">
              <a:solidFill>
                <a:srgbClr val="592F82"/>
              </a:solidFill>
              <a:latin typeface="+mj-lt"/>
              <a:ea typeface="Work Sans SemiBold" charset="0"/>
              <a:cs typeface="Work Sans SemiBold" charset="0"/>
              <a:sym typeface="Proxima Nova"/>
            </a:endParaRPr>
          </a:p>
        </p:txBody>
      </p:sp>
      <p:sp>
        <p:nvSpPr>
          <p:cNvPr id="30" name="Shape 195"/>
          <p:cNvSpPr txBox="1"/>
          <p:nvPr/>
        </p:nvSpPr>
        <p:spPr>
          <a:xfrm>
            <a:off x="11330732" y="11712369"/>
            <a:ext cx="1643977" cy="992573"/>
          </a:xfrm>
          <a:prstGeom prst="rect">
            <a:avLst/>
          </a:prstGeom>
          <a:noFill/>
          <a:ln>
            <a:noFill/>
          </a:ln>
        </p:spPr>
        <p:txBody>
          <a:bodyPr lIns="219420" tIns="109680" rIns="219420" bIns="109680" anchor="t" anchorCtr="0">
            <a:no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rgbClr val="592F82"/>
                </a:solidFill>
                <a:latin typeface="+mj-lt"/>
                <a:ea typeface="Work Sans SemiBold" charset="0"/>
                <a:cs typeface="Work Sans SemiBold" charset="0"/>
                <a:sym typeface="Proxima Nova"/>
              </a:rPr>
              <a:t>17</a:t>
            </a:r>
            <a:endParaRPr lang="es-CO" sz="1100" b="1" dirty="0">
              <a:solidFill>
                <a:srgbClr val="592F82"/>
              </a:solidFill>
              <a:latin typeface="+mj-lt"/>
              <a:ea typeface="Work Sans SemiBold" charset="0"/>
              <a:cs typeface="Work Sans SemiBold" charset="0"/>
              <a:sym typeface="Proxima Nova"/>
            </a:endParaRPr>
          </a:p>
        </p:txBody>
      </p:sp>
      <p:sp>
        <p:nvSpPr>
          <p:cNvPr id="31" name="Shape 195"/>
          <p:cNvSpPr txBox="1"/>
          <p:nvPr/>
        </p:nvSpPr>
        <p:spPr>
          <a:xfrm>
            <a:off x="11357760" y="12361229"/>
            <a:ext cx="1643977" cy="992573"/>
          </a:xfrm>
          <a:prstGeom prst="rect">
            <a:avLst/>
          </a:prstGeom>
          <a:noFill/>
          <a:ln>
            <a:noFill/>
          </a:ln>
        </p:spPr>
        <p:txBody>
          <a:bodyPr lIns="219420" tIns="109680" rIns="219420" bIns="109680" anchor="t" anchorCtr="0">
            <a:no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rgbClr val="592F82"/>
                </a:solidFill>
                <a:latin typeface="+mj-lt"/>
                <a:ea typeface="Work Sans SemiBold" charset="0"/>
                <a:cs typeface="Work Sans SemiBold" charset="0"/>
                <a:sym typeface="Proxima Nova"/>
              </a:rPr>
              <a:t>8</a:t>
            </a:r>
            <a:endParaRPr lang="es-CO" sz="1100" b="1" dirty="0">
              <a:solidFill>
                <a:srgbClr val="592F82"/>
              </a:solidFill>
              <a:latin typeface="+mj-lt"/>
              <a:ea typeface="Work Sans SemiBold" charset="0"/>
              <a:cs typeface="Work Sans SemiBold" charset="0"/>
              <a:sym typeface="Proxima Nova"/>
            </a:endParaRPr>
          </a:p>
        </p:txBody>
      </p:sp>
      <p:sp>
        <p:nvSpPr>
          <p:cNvPr id="32" name="Shape 196"/>
          <p:cNvSpPr txBox="1"/>
          <p:nvPr/>
        </p:nvSpPr>
        <p:spPr>
          <a:xfrm>
            <a:off x="5940439" y="10705397"/>
            <a:ext cx="3832560" cy="627840"/>
          </a:xfrm>
          <a:prstGeom prst="rect">
            <a:avLst/>
          </a:prstGeom>
          <a:noFill/>
          <a:ln>
            <a:noFill/>
          </a:ln>
        </p:spPr>
        <p:txBody>
          <a:bodyPr lIns="219420" tIns="109680" rIns="219420" bIns="109680" anchor="t" anchorCtr="0">
            <a:noAutofit/>
          </a:bodyPr>
          <a:lstStyle/>
          <a:p>
            <a:pPr algn="l">
              <a:buSzPct val="25000"/>
            </a:pPr>
            <a:r>
              <a:rPr lang="es-CO" sz="2800" b="1">
                <a:solidFill>
                  <a:srgbClr val="592F82"/>
                </a:solidFill>
                <a:latin typeface="+mj-lt"/>
                <a:ea typeface="Work Sans ExtraLight" charset="0"/>
                <a:cs typeface="Work Sans ExtraLight" charset="0"/>
                <a:sym typeface="Proxima Nova"/>
              </a:rPr>
              <a:t>Salud pública</a:t>
            </a:r>
            <a:endParaRPr lang="es-CO" sz="2800" b="1" dirty="0">
              <a:solidFill>
                <a:srgbClr val="592F82"/>
              </a:solidFill>
              <a:latin typeface="+mj-lt"/>
              <a:ea typeface="Work Sans ExtraLight" charset="0"/>
              <a:cs typeface="Work Sans ExtraLight" charset="0"/>
              <a:sym typeface="Proxima Nova"/>
            </a:endParaRPr>
          </a:p>
          <a:p>
            <a:pPr algn="l"/>
            <a:endParaRPr sz="2800" b="1" dirty="0">
              <a:solidFill>
                <a:srgbClr val="592F82"/>
              </a:solidFill>
              <a:latin typeface="+mj-lt"/>
              <a:ea typeface="Work Sans ExtraLight" charset="0"/>
              <a:cs typeface="Work Sans ExtraLight" charset="0"/>
              <a:sym typeface="Proxima Nova"/>
            </a:endParaRPr>
          </a:p>
        </p:txBody>
      </p:sp>
      <p:sp>
        <p:nvSpPr>
          <p:cNvPr id="38" name="Shape 196"/>
          <p:cNvSpPr txBox="1"/>
          <p:nvPr/>
        </p:nvSpPr>
        <p:spPr>
          <a:xfrm>
            <a:off x="5980475" y="11404546"/>
            <a:ext cx="5530741" cy="627840"/>
          </a:xfrm>
          <a:prstGeom prst="rect">
            <a:avLst/>
          </a:prstGeom>
          <a:noFill/>
          <a:ln>
            <a:noFill/>
          </a:ln>
        </p:spPr>
        <p:txBody>
          <a:bodyPr lIns="219420" tIns="109680" rIns="219420" bIns="109680" anchor="t" anchorCtr="0">
            <a:noAutofit/>
          </a:bodyPr>
          <a:lstStyle/>
          <a:p>
            <a:pPr algn="l">
              <a:buSzPct val="25000"/>
            </a:pPr>
            <a:r>
              <a:rPr lang="es-CO" sz="2800" b="1" dirty="0">
                <a:solidFill>
                  <a:srgbClr val="592F82"/>
                </a:solidFill>
                <a:latin typeface="+mj-lt"/>
                <a:ea typeface="Work Sans ExtraLight" charset="0"/>
                <a:cs typeface="Work Sans ExtraLight" charset="0"/>
                <a:sym typeface="Proxima Nova"/>
              </a:rPr>
              <a:t>Calidad y cobertura educativa</a:t>
            </a:r>
          </a:p>
          <a:p>
            <a:pPr algn="l"/>
            <a:endParaRPr sz="2800" b="1" dirty="0">
              <a:solidFill>
                <a:srgbClr val="592F82"/>
              </a:solidFill>
              <a:latin typeface="+mj-lt"/>
              <a:ea typeface="Work Sans ExtraLight" charset="0"/>
              <a:cs typeface="Work Sans ExtraLight" charset="0"/>
              <a:sym typeface="Proxima Nova"/>
            </a:endParaRPr>
          </a:p>
        </p:txBody>
      </p:sp>
      <p:sp>
        <p:nvSpPr>
          <p:cNvPr id="39" name="Shape 196"/>
          <p:cNvSpPr txBox="1"/>
          <p:nvPr/>
        </p:nvSpPr>
        <p:spPr>
          <a:xfrm>
            <a:off x="5968606" y="12181668"/>
            <a:ext cx="5530741" cy="627840"/>
          </a:xfrm>
          <a:prstGeom prst="rect">
            <a:avLst/>
          </a:prstGeom>
          <a:noFill/>
          <a:ln>
            <a:noFill/>
          </a:ln>
        </p:spPr>
        <p:txBody>
          <a:bodyPr lIns="219420" tIns="109680" rIns="219420" bIns="109680" anchor="t" anchorCtr="0">
            <a:noAutofit/>
          </a:bodyPr>
          <a:lstStyle/>
          <a:p>
            <a:pPr algn="l">
              <a:buSzPct val="25000"/>
            </a:pPr>
            <a:r>
              <a:rPr lang="es-CO" sz="2800" b="1" dirty="0">
                <a:solidFill>
                  <a:srgbClr val="592F82"/>
                </a:solidFill>
                <a:latin typeface="+mj-lt"/>
                <a:ea typeface="Work Sans ExtraLight" charset="0"/>
                <a:cs typeface="Work Sans ExtraLight" charset="0"/>
                <a:sym typeface="Proxima Nova"/>
              </a:rPr>
              <a:t>Cadena productiva del Agro</a:t>
            </a:r>
          </a:p>
          <a:p>
            <a:pPr algn="l"/>
            <a:endParaRPr sz="2800" b="1" dirty="0">
              <a:solidFill>
                <a:srgbClr val="592F82"/>
              </a:solidFill>
              <a:latin typeface="+mj-lt"/>
              <a:ea typeface="Work Sans ExtraLight" charset="0"/>
              <a:cs typeface="Work Sans ExtraLight" charset="0"/>
              <a:sym typeface="Proxima Nova"/>
            </a:endParaRPr>
          </a:p>
        </p:txBody>
      </p:sp>
      <p:sp>
        <p:nvSpPr>
          <p:cNvPr id="40" name="Shape 196"/>
          <p:cNvSpPr txBox="1"/>
          <p:nvPr/>
        </p:nvSpPr>
        <p:spPr>
          <a:xfrm>
            <a:off x="5982121" y="12887029"/>
            <a:ext cx="5530741" cy="627840"/>
          </a:xfrm>
          <a:prstGeom prst="rect">
            <a:avLst/>
          </a:prstGeom>
          <a:noFill/>
          <a:ln>
            <a:noFill/>
          </a:ln>
        </p:spPr>
        <p:txBody>
          <a:bodyPr lIns="219420" tIns="109680" rIns="219420" bIns="109680" anchor="t" anchorCtr="0">
            <a:noAutofit/>
          </a:bodyPr>
          <a:lstStyle/>
          <a:p>
            <a:pPr algn="l">
              <a:buSzPct val="25000"/>
            </a:pPr>
            <a:r>
              <a:rPr lang="es-CO" sz="2800" b="1">
                <a:solidFill>
                  <a:srgbClr val="592F82"/>
                </a:solidFill>
                <a:latin typeface="+mj-lt"/>
                <a:ea typeface="Work Sans ExtraLight" charset="0"/>
                <a:cs typeface="Work Sans ExtraLight" charset="0"/>
                <a:sym typeface="Proxima Nova"/>
              </a:rPr>
              <a:t>Movilidad</a:t>
            </a:r>
            <a:endParaRPr lang="es-CO" sz="2800" b="1" dirty="0">
              <a:solidFill>
                <a:srgbClr val="592F82"/>
              </a:solidFill>
              <a:latin typeface="+mj-lt"/>
              <a:ea typeface="Work Sans ExtraLight" charset="0"/>
              <a:cs typeface="Work Sans ExtraLight" charset="0"/>
              <a:sym typeface="Proxima Nova"/>
            </a:endParaRPr>
          </a:p>
          <a:p>
            <a:pPr algn="l"/>
            <a:endParaRPr sz="2800" b="1" dirty="0">
              <a:solidFill>
                <a:srgbClr val="592F82"/>
              </a:solidFill>
              <a:latin typeface="+mj-lt"/>
              <a:ea typeface="Work Sans ExtraLight" charset="0"/>
              <a:cs typeface="Work Sans ExtraLight" charset="0"/>
              <a:sym typeface="Proxima Nova"/>
            </a:endParaRPr>
          </a:p>
        </p:txBody>
      </p:sp>
      <p:sp>
        <p:nvSpPr>
          <p:cNvPr id="41" name="Shape 196"/>
          <p:cNvSpPr txBox="1"/>
          <p:nvPr/>
        </p:nvSpPr>
        <p:spPr>
          <a:xfrm>
            <a:off x="12716038" y="11014932"/>
            <a:ext cx="5530741" cy="627840"/>
          </a:xfrm>
          <a:prstGeom prst="rect">
            <a:avLst/>
          </a:prstGeom>
          <a:noFill/>
          <a:ln>
            <a:noFill/>
          </a:ln>
        </p:spPr>
        <p:txBody>
          <a:bodyPr lIns="219420" tIns="109680" rIns="219420" bIns="109680" anchor="t" anchorCtr="0">
            <a:noAutofit/>
          </a:bodyPr>
          <a:lstStyle/>
          <a:p>
            <a:pPr algn="l">
              <a:buSzPct val="25000"/>
            </a:pPr>
            <a:r>
              <a:rPr lang="es-CO" sz="2800" b="1" dirty="0">
                <a:solidFill>
                  <a:srgbClr val="592F82"/>
                </a:solidFill>
                <a:latin typeface="+mj-lt"/>
                <a:ea typeface="Work Sans ExtraLight" charset="0"/>
                <a:cs typeface="Work Sans ExtraLight" charset="0"/>
                <a:sym typeface="Proxima Nova"/>
              </a:rPr>
              <a:t>Seguridad ciudadana</a:t>
            </a:r>
          </a:p>
          <a:p>
            <a:pPr algn="l"/>
            <a:endParaRPr sz="2800" b="1" dirty="0">
              <a:solidFill>
                <a:srgbClr val="592F82"/>
              </a:solidFill>
              <a:latin typeface="+mj-lt"/>
              <a:ea typeface="Work Sans ExtraLight" charset="0"/>
              <a:cs typeface="Work Sans ExtraLight" charset="0"/>
              <a:sym typeface="Proxima Nova"/>
            </a:endParaRPr>
          </a:p>
        </p:txBody>
      </p:sp>
      <p:sp>
        <p:nvSpPr>
          <p:cNvPr id="46" name="Shape 196"/>
          <p:cNvSpPr txBox="1"/>
          <p:nvPr/>
        </p:nvSpPr>
        <p:spPr>
          <a:xfrm>
            <a:off x="12703027" y="11823822"/>
            <a:ext cx="5530741" cy="627840"/>
          </a:xfrm>
          <a:prstGeom prst="rect">
            <a:avLst/>
          </a:prstGeom>
          <a:noFill/>
          <a:ln>
            <a:noFill/>
          </a:ln>
        </p:spPr>
        <p:txBody>
          <a:bodyPr lIns="219420" tIns="109680" rIns="219420" bIns="109680" anchor="t" anchorCtr="0">
            <a:noAutofit/>
          </a:bodyPr>
          <a:lstStyle/>
          <a:p>
            <a:pPr algn="l">
              <a:buSzPct val="25000"/>
            </a:pPr>
            <a:r>
              <a:rPr lang="es-CO" sz="2800" b="1" dirty="0">
                <a:solidFill>
                  <a:srgbClr val="592F82"/>
                </a:solidFill>
                <a:latin typeface="+mj-lt"/>
                <a:ea typeface="Work Sans ExtraLight" charset="0"/>
                <a:cs typeface="Work Sans ExtraLight" charset="0"/>
                <a:sym typeface="Proxima Nova"/>
              </a:rPr>
              <a:t>Ordenamiento territorial</a:t>
            </a:r>
          </a:p>
          <a:p>
            <a:pPr algn="l"/>
            <a:endParaRPr sz="2800" b="1" dirty="0">
              <a:solidFill>
                <a:srgbClr val="592F82"/>
              </a:solidFill>
              <a:latin typeface="+mj-lt"/>
              <a:ea typeface="Work Sans ExtraLight" charset="0"/>
              <a:cs typeface="Work Sans ExtraLight" charset="0"/>
              <a:sym typeface="Proxima Nova"/>
            </a:endParaRPr>
          </a:p>
        </p:txBody>
      </p:sp>
      <p:sp>
        <p:nvSpPr>
          <p:cNvPr id="47" name="Shape 196"/>
          <p:cNvSpPr txBox="1"/>
          <p:nvPr/>
        </p:nvSpPr>
        <p:spPr>
          <a:xfrm>
            <a:off x="12716038" y="12511563"/>
            <a:ext cx="5530741" cy="627840"/>
          </a:xfrm>
          <a:prstGeom prst="rect">
            <a:avLst/>
          </a:prstGeom>
          <a:noFill/>
          <a:ln>
            <a:noFill/>
          </a:ln>
        </p:spPr>
        <p:txBody>
          <a:bodyPr lIns="219420" tIns="109680" rIns="219420" bIns="109680" anchor="t" anchorCtr="0">
            <a:noAutofit/>
          </a:bodyPr>
          <a:lstStyle/>
          <a:p>
            <a:pPr algn="l">
              <a:buSzPct val="25000"/>
            </a:pPr>
            <a:r>
              <a:rPr lang="es-CO" sz="2800" b="1" dirty="0">
                <a:solidFill>
                  <a:srgbClr val="592F82"/>
                </a:solidFill>
                <a:latin typeface="+mj-lt"/>
                <a:ea typeface="Work Sans ExtraLight" charset="0"/>
                <a:cs typeface="Work Sans ExtraLight" charset="0"/>
                <a:sym typeface="Proxima Nova"/>
              </a:rPr>
              <a:t>Desarrollo sostenible</a:t>
            </a:r>
          </a:p>
          <a:p>
            <a:pPr algn="l"/>
            <a:endParaRPr sz="2800" b="1" dirty="0">
              <a:solidFill>
                <a:srgbClr val="592F82"/>
              </a:solidFill>
              <a:latin typeface="+mj-lt"/>
              <a:ea typeface="Work Sans ExtraLight" charset="0"/>
              <a:cs typeface="Work Sans ExtraLight" charset="0"/>
              <a:sym typeface="Proxima Nova"/>
            </a:endParaRPr>
          </a:p>
        </p:txBody>
      </p:sp>
      <p:cxnSp>
        <p:nvCxnSpPr>
          <p:cNvPr id="5" name="Conector angular 4"/>
          <p:cNvCxnSpPr/>
          <p:nvPr/>
        </p:nvCxnSpPr>
        <p:spPr>
          <a:xfrm flipV="1">
            <a:off x="11135450" y="5578976"/>
            <a:ext cx="1356140" cy="1057275"/>
          </a:xfrm>
          <a:prstGeom prst="bentConnector3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ector angular 6"/>
          <p:cNvCxnSpPr/>
          <p:nvPr/>
        </p:nvCxnSpPr>
        <p:spPr>
          <a:xfrm>
            <a:off x="11135450" y="6712255"/>
            <a:ext cx="1482521" cy="1161714"/>
          </a:xfrm>
          <a:prstGeom prst="bentConnector3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5" name="Imagen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40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3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Uso de </a:t>
            </a:r>
            <a:r>
              <a:rPr lang="es-ES_tradnl" sz="880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Datos Abiertos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10" name="Shape 99"/>
          <p:cNvSpPr/>
          <p:nvPr/>
        </p:nvSpPr>
        <p:spPr>
          <a:xfrm>
            <a:off x="6729927" y="1574782"/>
            <a:ext cx="10916570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Aplicaciones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522766" y="3860442"/>
            <a:ext cx="784584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92F82"/>
                </a:solidFill>
                <a:latin typeface="+mj-lt"/>
                <a:ea typeface="Work Sans SemiBold" charset="0"/>
                <a:cs typeface="Work Sans SemiBold" charset="0"/>
              </a:rPr>
              <a:t>Datos Abiertos para transparencia</a:t>
            </a:r>
            <a:endParaRPr lang="es-CO" sz="3600" b="1" dirty="0">
              <a:solidFill>
                <a:srgbClr val="592F82"/>
              </a:solidFill>
              <a:latin typeface="+mj-lt"/>
              <a:ea typeface="Work Sans SemiBold" charset="0"/>
              <a:cs typeface="Work Sans SemiBold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17995640" y="5848268"/>
            <a:ext cx="5445677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 dirty="0">
                <a:solidFill>
                  <a:schemeClr val="bg1">
                    <a:lumMod val="50000"/>
                  </a:schemeClr>
                </a:solidFill>
                <a:latin typeface="+mj-lt"/>
                <a:ea typeface="Work Sans Light" charset="0"/>
                <a:cs typeface="Work Sans Light" charset="0"/>
              </a:rPr>
              <a:t>Personas han comprado medicamentos más baratos. 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3"/>
          <a:srcRect t="7035" r="71636" b="17620"/>
          <a:stretch/>
        </p:blipFill>
        <p:spPr>
          <a:xfrm>
            <a:off x="12278050" y="5048081"/>
            <a:ext cx="5260272" cy="7996858"/>
          </a:xfrm>
          <a:prstGeom prst="rect">
            <a:avLst/>
          </a:prstGeom>
        </p:spPr>
      </p:pic>
      <p:grpSp>
        <p:nvGrpSpPr>
          <p:cNvPr id="36" name="Group 356"/>
          <p:cNvGrpSpPr/>
          <p:nvPr/>
        </p:nvGrpSpPr>
        <p:grpSpPr>
          <a:xfrm>
            <a:off x="630689" y="4886669"/>
            <a:ext cx="4042307" cy="8082838"/>
            <a:chOff x="0" y="0"/>
            <a:chExt cx="4042306" cy="7911518"/>
          </a:xfrm>
        </p:grpSpPr>
        <p:grpSp>
          <p:nvGrpSpPr>
            <p:cNvPr id="37" name="Group 354"/>
            <p:cNvGrpSpPr/>
            <p:nvPr/>
          </p:nvGrpSpPr>
          <p:grpSpPr>
            <a:xfrm>
              <a:off x="-1" y="0"/>
              <a:ext cx="4042308" cy="7911519"/>
              <a:chOff x="0" y="0"/>
              <a:chExt cx="4042306" cy="7911518"/>
            </a:xfrm>
          </p:grpSpPr>
          <p:pic>
            <p:nvPicPr>
              <p:cNvPr id="39" name="image27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4042307" cy="791151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0" name="image28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t="34263" b="19471"/>
              <a:stretch>
                <a:fillRect/>
              </a:stretch>
            </p:blipFill>
            <p:spPr>
              <a:xfrm>
                <a:off x="377392" y="4863571"/>
                <a:ext cx="3250159" cy="224392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38" name="image29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4855" t="27170" r="63684" b="37663"/>
            <a:stretch>
              <a:fillRect/>
            </a:stretch>
          </p:blipFill>
          <p:spPr>
            <a:xfrm>
              <a:off x="243351" y="955185"/>
              <a:ext cx="3591583" cy="6232972"/>
            </a:xfrm>
            <a:prstGeom prst="rect">
              <a:avLst/>
            </a:prstGeom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</p:pic>
      </p:grpSp>
      <p:sp>
        <p:nvSpPr>
          <p:cNvPr id="41" name="CuadroTexto 40"/>
          <p:cNvSpPr txBox="1"/>
          <p:nvPr/>
        </p:nvSpPr>
        <p:spPr>
          <a:xfrm>
            <a:off x="5601447" y="6187546"/>
            <a:ext cx="5923555" cy="1169549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3200" dirty="0">
                <a:solidFill>
                  <a:schemeClr val="bg1">
                    <a:lumMod val="50000"/>
                  </a:schemeClr>
                </a:solidFill>
                <a:latin typeface="+mj-lt"/>
                <a:ea typeface="Work Sans Light" charset="0"/>
                <a:cs typeface="Work Sans Light" charset="0"/>
              </a:rPr>
              <a:t>Elefantes blancos detectados en el país</a:t>
            </a:r>
            <a:endParaRPr kumimoji="0" lang="es-ES_tradnl" sz="180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Work Sans Light" charset="0"/>
              <a:cs typeface="Work Sans Light" charset="0"/>
              <a:sym typeface="Calibri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557895" y="8360936"/>
            <a:ext cx="5301449" cy="67710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3200" dirty="0">
                <a:solidFill>
                  <a:schemeClr val="bg1">
                    <a:lumMod val="50000"/>
                  </a:schemeClr>
                </a:solidFill>
                <a:latin typeface="+mj-lt"/>
                <a:ea typeface="Work Sans Light" charset="0"/>
                <a:cs typeface="Work Sans Light" charset="0"/>
              </a:rPr>
              <a:t>Investigaciones en marcha</a:t>
            </a:r>
            <a:endParaRPr kumimoji="0" lang="es-ES_tradnl" sz="180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Work Sans Light" charset="0"/>
              <a:cs typeface="Work Sans Light" charset="0"/>
              <a:sym typeface="Calibri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5557895" y="11651852"/>
            <a:ext cx="3485247" cy="67710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3200" dirty="0">
                <a:solidFill>
                  <a:schemeClr val="bg1">
                    <a:lumMod val="50000"/>
                  </a:schemeClr>
                </a:solidFill>
                <a:latin typeface="+mj-lt"/>
                <a:ea typeface="Work Sans Light" charset="0"/>
                <a:cs typeface="Work Sans Light" charset="0"/>
              </a:rPr>
              <a:t>Obras terminadas</a:t>
            </a:r>
            <a:endParaRPr kumimoji="0" lang="es-ES_tradnl" sz="180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Work Sans Light" charset="0"/>
              <a:cs typeface="Work Sans Light" charset="0"/>
              <a:sym typeface="Calibri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5522766" y="10007636"/>
            <a:ext cx="3696844" cy="677106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3200" dirty="0">
                <a:solidFill>
                  <a:schemeClr val="bg1">
                    <a:lumMod val="50000"/>
                  </a:schemeClr>
                </a:solidFill>
                <a:latin typeface="+mj-lt"/>
                <a:ea typeface="Work Sans Light" charset="0"/>
                <a:cs typeface="Work Sans Light" charset="0"/>
              </a:rPr>
              <a:t>Obras reanudadas</a:t>
            </a:r>
            <a:endParaRPr kumimoji="0" lang="es-ES_tradnl" sz="180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j-lt"/>
              <a:ea typeface="Work Sans Light" charset="0"/>
              <a:cs typeface="Work Sans Light" charset="0"/>
              <a:sym typeface="Calibri"/>
            </a:endParaRPr>
          </a:p>
        </p:txBody>
      </p:sp>
      <p:sp>
        <p:nvSpPr>
          <p:cNvPr id="45" name="Shape 351"/>
          <p:cNvSpPr/>
          <p:nvPr/>
        </p:nvSpPr>
        <p:spPr>
          <a:xfrm>
            <a:off x="5522766" y="5252455"/>
            <a:ext cx="1181806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5600" b="1">
                <a:solidFill>
                  <a:srgbClr val="7152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6600" dirty="0">
                <a:solidFill>
                  <a:srgbClr val="592F82"/>
                </a:solidFill>
                <a:latin typeface="+mj-lt"/>
                <a:ea typeface="Helvetica Light" charset="0"/>
                <a:cs typeface="Helvetica Light" charset="0"/>
              </a:rPr>
              <a:t>60</a:t>
            </a:r>
            <a:endParaRPr sz="4000" dirty="0">
              <a:solidFill>
                <a:srgbClr val="592F82"/>
              </a:solidFill>
              <a:latin typeface="+mj-lt"/>
              <a:ea typeface="Helvetica Light" charset="0"/>
              <a:cs typeface="Helvetica Light" charset="0"/>
            </a:endParaRPr>
          </a:p>
        </p:txBody>
      </p:sp>
      <p:sp>
        <p:nvSpPr>
          <p:cNvPr id="46" name="Shape 351"/>
          <p:cNvSpPr/>
          <p:nvPr/>
        </p:nvSpPr>
        <p:spPr>
          <a:xfrm>
            <a:off x="5522766" y="7406052"/>
            <a:ext cx="1181806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5600" b="1">
                <a:solidFill>
                  <a:srgbClr val="7152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sz="6600" dirty="0">
                <a:solidFill>
                  <a:srgbClr val="592F82"/>
                </a:solidFill>
                <a:latin typeface="+mj-lt"/>
                <a:ea typeface="Helvetica Light" charset="0"/>
                <a:cs typeface="Helvetica Light" charset="0"/>
              </a:rPr>
              <a:t>27</a:t>
            </a:r>
            <a:endParaRPr sz="4000" dirty="0">
              <a:solidFill>
                <a:srgbClr val="592F82"/>
              </a:solidFill>
              <a:latin typeface="+mj-lt"/>
              <a:ea typeface="Helvetica Light" charset="0"/>
              <a:cs typeface="Helvetica Light" charset="0"/>
            </a:endParaRPr>
          </a:p>
        </p:txBody>
      </p:sp>
      <p:sp>
        <p:nvSpPr>
          <p:cNvPr id="47" name="Shape 351"/>
          <p:cNvSpPr/>
          <p:nvPr/>
        </p:nvSpPr>
        <p:spPr>
          <a:xfrm>
            <a:off x="5489507" y="9045397"/>
            <a:ext cx="1181806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5600" b="1">
                <a:solidFill>
                  <a:srgbClr val="7152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sz="6600" dirty="0">
                <a:solidFill>
                  <a:srgbClr val="592F82"/>
                </a:solidFill>
                <a:latin typeface="+mj-lt"/>
                <a:ea typeface="Helvetica Light" charset="0"/>
                <a:cs typeface="Helvetica Light" charset="0"/>
              </a:rPr>
              <a:t>29</a:t>
            </a:r>
            <a:endParaRPr sz="4000" dirty="0">
              <a:solidFill>
                <a:srgbClr val="592F82"/>
              </a:solidFill>
              <a:latin typeface="+mj-lt"/>
              <a:ea typeface="Helvetica Light" charset="0"/>
              <a:cs typeface="Helvetica Light" charset="0"/>
            </a:endParaRPr>
          </a:p>
        </p:txBody>
      </p:sp>
      <p:sp>
        <p:nvSpPr>
          <p:cNvPr id="48" name="Shape 351"/>
          <p:cNvSpPr/>
          <p:nvPr/>
        </p:nvSpPr>
        <p:spPr>
          <a:xfrm>
            <a:off x="5355952" y="10673481"/>
            <a:ext cx="1181806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5600" b="1">
                <a:solidFill>
                  <a:srgbClr val="7152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sz="6600" dirty="0">
                <a:solidFill>
                  <a:srgbClr val="592F82"/>
                </a:solidFill>
                <a:latin typeface="+mj-lt"/>
                <a:ea typeface="Helvetica Light" charset="0"/>
                <a:cs typeface="Helvetica Light" charset="0"/>
              </a:rPr>
              <a:t>4</a:t>
            </a:r>
            <a:endParaRPr sz="4000" dirty="0">
              <a:solidFill>
                <a:srgbClr val="592F82"/>
              </a:solidFill>
              <a:latin typeface="+mj-lt"/>
              <a:ea typeface="Helvetica Light" charset="0"/>
              <a:cs typeface="Helvetica Light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17829810" y="3774927"/>
            <a:ext cx="544567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 dirty="0">
                <a:solidFill>
                  <a:srgbClr val="592F82"/>
                </a:solidFill>
                <a:latin typeface="+mj-lt"/>
                <a:ea typeface="Work Sans SemiBold" charset="0"/>
                <a:cs typeface="Work Sans SemiBold" charset="0"/>
              </a:rPr>
              <a:t>Datos Abiertos para salud</a:t>
            </a:r>
          </a:p>
        </p:txBody>
      </p:sp>
      <p:sp>
        <p:nvSpPr>
          <p:cNvPr id="50" name="Shape 351"/>
          <p:cNvSpPr/>
          <p:nvPr/>
        </p:nvSpPr>
        <p:spPr>
          <a:xfrm>
            <a:off x="17669488" y="4985459"/>
            <a:ext cx="2716913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5600" b="1">
                <a:solidFill>
                  <a:srgbClr val="7152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sz="6600" dirty="0">
                <a:solidFill>
                  <a:srgbClr val="592F82"/>
                </a:solidFill>
                <a:latin typeface="+mj-lt"/>
                <a:ea typeface="Helvetica Light" charset="0"/>
                <a:cs typeface="Helvetica Light" charset="0"/>
              </a:rPr>
              <a:t>7.00</a:t>
            </a:r>
            <a:r>
              <a:rPr sz="6600" dirty="0">
                <a:solidFill>
                  <a:srgbClr val="592F82"/>
                </a:solidFill>
                <a:latin typeface="+mj-lt"/>
                <a:ea typeface="Helvetica Light" charset="0"/>
                <a:cs typeface="Helvetica Light" charset="0"/>
              </a:rPr>
              <a:t>0</a:t>
            </a:r>
            <a:endParaRPr sz="4000" dirty="0">
              <a:solidFill>
                <a:srgbClr val="592F82"/>
              </a:solidFill>
              <a:latin typeface="+mj-lt"/>
              <a:ea typeface="Helvetica Light" charset="0"/>
              <a:cs typeface="Helvetica Light" charset="0"/>
            </a:endParaRPr>
          </a:p>
        </p:txBody>
      </p:sp>
      <p:sp>
        <p:nvSpPr>
          <p:cNvPr id="51" name="Shape 351"/>
          <p:cNvSpPr/>
          <p:nvPr/>
        </p:nvSpPr>
        <p:spPr>
          <a:xfrm>
            <a:off x="17571951" y="7403296"/>
            <a:ext cx="3536584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5600" b="1">
                <a:solidFill>
                  <a:srgbClr val="7152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sz="6600">
                <a:solidFill>
                  <a:srgbClr val="592F82"/>
                </a:solidFill>
                <a:latin typeface="+mj-lt"/>
                <a:ea typeface="Helvetica Light" charset="0"/>
                <a:cs typeface="Helvetica Light" charset="0"/>
              </a:rPr>
              <a:t>54.00</a:t>
            </a:r>
            <a:r>
              <a:rPr sz="6600">
                <a:solidFill>
                  <a:srgbClr val="592F82"/>
                </a:solidFill>
                <a:latin typeface="+mj-lt"/>
                <a:ea typeface="Helvetica Light" charset="0"/>
                <a:cs typeface="Helvetica Light" charset="0"/>
              </a:rPr>
              <a:t>0</a:t>
            </a:r>
            <a:endParaRPr sz="4000" dirty="0">
              <a:solidFill>
                <a:srgbClr val="592F82"/>
              </a:solidFill>
              <a:latin typeface="+mj-lt"/>
              <a:ea typeface="Helvetica Light" charset="0"/>
              <a:cs typeface="Helvetica Light" charset="0"/>
            </a:endParaRPr>
          </a:p>
        </p:txBody>
      </p:sp>
      <p:sp>
        <p:nvSpPr>
          <p:cNvPr id="52" name="Shape 351"/>
          <p:cNvSpPr/>
          <p:nvPr/>
        </p:nvSpPr>
        <p:spPr>
          <a:xfrm>
            <a:off x="17486910" y="10312304"/>
            <a:ext cx="3587502" cy="12003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>
              <a:defRPr sz="5600" b="1">
                <a:solidFill>
                  <a:srgbClr val="715292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US" sz="6600">
                <a:solidFill>
                  <a:srgbClr val="592F82"/>
                </a:solidFill>
                <a:latin typeface="+mj-lt"/>
                <a:ea typeface="Helvetica Light" charset="0"/>
                <a:cs typeface="Helvetica Light" charset="0"/>
              </a:rPr>
              <a:t>17.00</a:t>
            </a:r>
            <a:r>
              <a:rPr sz="6600">
                <a:solidFill>
                  <a:srgbClr val="592F82"/>
                </a:solidFill>
                <a:latin typeface="+mj-lt"/>
                <a:ea typeface="Helvetica Light" charset="0"/>
                <a:cs typeface="Helvetica Light" charset="0"/>
              </a:rPr>
              <a:t>0</a:t>
            </a:r>
            <a:endParaRPr sz="4000" dirty="0">
              <a:solidFill>
                <a:srgbClr val="592F82"/>
              </a:solidFill>
              <a:latin typeface="+mj-lt"/>
              <a:ea typeface="Helvetica Light" charset="0"/>
              <a:cs typeface="Helvetica Light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17964815" y="11203337"/>
            <a:ext cx="5445677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>
                <a:solidFill>
                  <a:schemeClr val="bg1">
                    <a:lumMod val="50000"/>
                  </a:schemeClr>
                </a:solidFill>
                <a:latin typeface="+mj-lt"/>
                <a:ea typeface="Work Sans Light" charset="0"/>
                <a:cs typeface="Work Sans Light" charset="0"/>
              </a:rPr>
              <a:t>Solicitudes </a:t>
            </a:r>
            <a:r>
              <a:rPr lang="es-CO" sz="3200" dirty="0">
                <a:solidFill>
                  <a:schemeClr val="bg1">
                    <a:lumMod val="50000"/>
                  </a:schemeClr>
                </a:solidFill>
                <a:latin typeface="+mj-lt"/>
                <a:ea typeface="Work Sans Light" charset="0"/>
                <a:cs typeface="Work Sans Light" charset="0"/>
              </a:rPr>
              <a:t>ciudadanos que han permitido identificar necesidades de usuarios frente al servicio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17975226" y="8291103"/>
            <a:ext cx="5445677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>
                <a:solidFill>
                  <a:schemeClr val="bg1">
                    <a:lumMod val="50000"/>
                  </a:schemeClr>
                </a:solidFill>
                <a:latin typeface="+mj-lt"/>
                <a:ea typeface="Work Sans Light" charset="0"/>
                <a:cs typeface="Work Sans Light" charset="0"/>
              </a:rPr>
              <a:t>Consultas </a:t>
            </a:r>
            <a:r>
              <a:rPr lang="es-CO" sz="3200" dirty="0">
                <a:solidFill>
                  <a:schemeClr val="bg1">
                    <a:lumMod val="50000"/>
                  </a:schemeClr>
                </a:solidFill>
                <a:latin typeface="+mj-lt"/>
                <a:ea typeface="Work Sans Light" charset="0"/>
                <a:cs typeface="Work Sans Light" charset="0"/>
              </a:rPr>
              <a:t>sobre derechos y deberes del pacientes y enfermedades como zika </a:t>
            </a:r>
            <a:r>
              <a:rPr lang="es-CO" sz="3200">
                <a:solidFill>
                  <a:schemeClr val="bg1">
                    <a:lumMod val="50000"/>
                  </a:schemeClr>
                </a:solidFill>
                <a:latin typeface="+mj-lt"/>
                <a:ea typeface="Work Sans Light" charset="0"/>
                <a:cs typeface="Work Sans Light" charset="0"/>
              </a:rPr>
              <a:t>y dengue</a:t>
            </a:r>
            <a:endParaRPr lang="es-CO" sz="3200" dirty="0">
              <a:solidFill>
                <a:schemeClr val="bg1">
                  <a:lumMod val="50000"/>
                </a:schemeClr>
              </a:solidFill>
              <a:latin typeface="+mj-lt"/>
              <a:ea typeface="Work Sans Light" charset="0"/>
              <a:cs typeface="Work Sans Light" charset="0"/>
            </a:endParaRPr>
          </a:p>
        </p:txBody>
      </p:sp>
      <p:cxnSp>
        <p:nvCxnSpPr>
          <p:cNvPr id="62" name="Conector angular 61"/>
          <p:cNvCxnSpPr/>
          <p:nvPr/>
        </p:nvCxnSpPr>
        <p:spPr>
          <a:xfrm flipV="1">
            <a:off x="2669832" y="4460606"/>
            <a:ext cx="2686120" cy="354345"/>
          </a:xfrm>
          <a:prstGeom prst="bentConnector3">
            <a:avLst>
              <a:gd name="adj1" fmla="val 1"/>
            </a:avLst>
          </a:prstGeom>
          <a:noFill/>
          <a:ln w="25400" cap="flat">
            <a:solidFill>
              <a:srgbClr val="592F82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Conector angular 63"/>
          <p:cNvCxnSpPr/>
          <p:nvPr/>
        </p:nvCxnSpPr>
        <p:spPr>
          <a:xfrm flipV="1">
            <a:off x="14960377" y="4405176"/>
            <a:ext cx="2686120" cy="354345"/>
          </a:xfrm>
          <a:prstGeom prst="bentConnector3">
            <a:avLst>
              <a:gd name="adj1" fmla="val 1"/>
            </a:avLst>
          </a:prstGeom>
          <a:noFill/>
          <a:ln w="25400" cap="flat">
            <a:solidFill>
              <a:srgbClr val="592F82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18754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188" r="-42"/>
          <a:stretch/>
        </p:blipFill>
        <p:spPr>
          <a:xfrm>
            <a:off x="2919752" y="3217537"/>
            <a:ext cx="18536920" cy="107264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88" b="75002"/>
          <a:stretch/>
        </p:blipFill>
        <p:spPr>
          <a:xfrm>
            <a:off x="0" y="0"/>
            <a:ext cx="6537758" cy="3428779"/>
          </a:xfrm>
          <a:prstGeom prst="rect">
            <a:avLst/>
          </a:prstGeom>
        </p:spPr>
      </p:pic>
      <p:sp>
        <p:nvSpPr>
          <p:cNvPr id="5" name="Shape 99"/>
          <p:cNvSpPr/>
          <p:nvPr/>
        </p:nvSpPr>
        <p:spPr>
          <a:xfrm>
            <a:off x="6733714" y="460027"/>
            <a:ext cx="13954585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Uso de </a:t>
            </a:r>
            <a:r>
              <a:rPr lang="es-ES_tradnl" sz="880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Datos Abiertos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6" name="Shape 99"/>
          <p:cNvSpPr/>
          <p:nvPr/>
        </p:nvSpPr>
        <p:spPr>
          <a:xfrm>
            <a:off x="6729927" y="1574782"/>
            <a:ext cx="10916570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Aplicaciones</a:t>
            </a:r>
          </a:p>
        </p:txBody>
      </p:sp>
    </p:spTree>
    <p:extLst>
      <p:ext uri="{BB962C8B-B14F-4D97-AF65-F5344CB8AC3E}">
        <p14:creationId xmlns:p14="http://schemas.microsoft.com/office/powerpoint/2010/main" val="1914775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89" y="4189889"/>
            <a:ext cx="15167772" cy="857155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750575" y="10699341"/>
            <a:ext cx="64237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3200" dirty="0">
                <a:solidFill>
                  <a:schemeClr val="bg1">
                    <a:lumMod val="50000"/>
                  </a:schemeClr>
                </a:solidFill>
                <a:latin typeface="Work Sans Light" charset="0"/>
                <a:ea typeface="Work Sans Light" charset="0"/>
                <a:cs typeface="Work Sans Light" charset="0"/>
              </a:rPr>
              <a:t>Datos abiertos sobre la violencia en pareja, publicadas por el Instituto Nacional de Medicina Legal.</a:t>
            </a:r>
            <a:endParaRPr lang="es-ES_tradnl" sz="8000" dirty="0">
              <a:solidFill>
                <a:schemeClr val="bg1">
                  <a:lumMod val="50000"/>
                </a:schemeClr>
              </a:solidFill>
              <a:latin typeface="Work Sans Light" charset="0"/>
              <a:ea typeface="Work Sans Light" charset="0"/>
              <a:cs typeface="Work Sans Light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27698" b="27866"/>
          <a:stretch/>
        </p:blipFill>
        <p:spPr>
          <a:xfrm>
            <a:off x="16750575" y="8086725"/>
            <a:ext cx="6381839" cy="21268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6" b="76542"/>
          <a:stretch/>
        </p:blipFill>
        <p:spPr>
          <a:xfrm>
            <a:off x="0" y="0"/>
            <a:ext cx="6457950" cy="3217537"/>
          </a:xfrm>
          <a:prstGeom prst="rect">
            <a:avLst/>
          </a:prstGeom>
        </p:spPr>
      </p:pic>
      <p:sp>
        <p:nvSpPr>
          <p:cNvPr id="6" name="Shape 99"/>
          <p:cNvSpPr/>
          <p:nvPr/>
        </p:nvSpPr>
        <p:spPr>
          <a:xfrm>
            <a:off x="6733714" y="398472"/>
            <a:ext cx="14183185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Uso de Datos abiertos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7" name="Shape 99"/>
          <p:cNvSpPr/>
          <p:nvPr/>
        </p:nvSpPr>
        <p:spPr>
          <a:xfrm>
            <a:off x="6729927" y="1574782"/>
            <a:ext cx="12269274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Academia</a:t>
            </a:r>
          </a:p>
        </p:txBody>
      </p:sp>
    </p:spTree>
    <p:extLst>
      <p:ext uri="{BB962C8B-B14F-4D97-AF65-F5344CB8AC3E}">
        <p14:creationId xmlns:p14="http://schemas.microsoft.com/office/powerpoint/2010/main" val="35418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Shape 99"/>
          <p:cNvSpPr/>
          <p:nvPr/>
        </p:nvSpPr>
        <p:spPr>
          <a:xfrm>
            <a:off x="996889" y="3755636"/>
            <a:ext cx="22390222" cy="4043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es-ES_tradnl" sz="14800" dirty="0">
                <a:solidFill>
                  <a:schemeClr val="bg1"/>
                </a:solidFill>
                <a:latin typeface="+mj-lt"/>
                <a:ea typeface="Work Sans" charset="0"/>
                <a:cs typeface="Work Sans" charset="0"/>
              </a:rPr>
              <a:t>Aprende y aplica</a:t>
            </a:r>
          </a:p>
          <a:p>
            <a:r>
              <a:rPr lang="es-ES_tradnl" sz="9600" dirty="0">
                <a:solidFill>
                  <a:schemeClr val="bg1"/>
                </a:solidFill>
                <a:latin typeface="+mj-lt"/>
                <a:ea typeface="Work Sans" charset="0"/>
                <a:cs typeface="Work Sans" charset="0"/>
              </a:rPr>
              <a:t>Apertura y uso de datos estratégicos </a:t>
            </a:r>
          </a:p>
        </p:txBody>
      </p:sp>
      <p:sp>
        <p:nvSpPr>
          <p:cNvPr id="7" name="Shape 99"/>
          <p:cNvSpPr/>
          <p:nvPr/>
        </p:nvSpPr>
        <p:spPr>
          <a:xfrm>
            <a:off x="996889" y="7399705"/>
            <a:ext cx="16742470" cy="218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endParaRPr lang="es-ES_tradnl" sz="12300" b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939935" y="8667358"/>
            <a:ext cx="7229542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5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#</a:t>
            </a:r>
            <a:r>
              <a:rPr kumimoji="0" lang="es-CO" sz="5000" b="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DatosAbiertosColo</a:t>
            </a:r>
            <a:r>
              <a:rPr lang="es-CO" dirty="0" err="1">
                <a:solidFill>
                  <a:schemeClr val="bg1">
                    <a:lumMod val="75000"/>
                  </a:schemeClr>
                </a:solidFill>
              </a:rPr>
              <a:t>mbia</a:t>
            </a:r>
            <a:endParaRPr kumimoji="0" lang="es-CO" sz="5000" b="0" i="0" u="none" strike="noStrike" cap="none" spc="0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7478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6" b="76542"/>
          <a:stretch/>
        </p:blipFill>
        <p:spPr>
          <a:xfrm>
            <a:off x="0" y="0"/>
            <a:ext cx="6457950" cy="3217537"/>
          </a:xfrm>
          <a:prstGeom prst="rect">
            <a:avLst/>
          </a:prstGeom>
        </p:spPr>
      </p:pic>
      <p:sp>
        <p:nvSpPr>
          <p:cNvPr id="7" name="Shape 99"/>
          <p:cNvSpPr/>
          <p:nvPr/>
        </p:nvSpPr>
        <p:spPr>
          <a:xfrm>
            <a:off x="6729927" y="1574782"/>
            <a:ext cx="12269274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8" name="AutoShape 2" descr="https://outlook.office.com/owa/service.svc/s/GetAttachmentThumbnail?id=AAMkADljYWFhMzJiLWQ0NjktNGMzZi04MjcwLTA1ODc3MzU2NjllNQBGAAAAAACXT6NTimSzQ4D3fUVjDipEBwD0Mo%2FZlzK4Tr5UPLoW8iEnAAAAktudAACHt2%2B%2FKyPRSKZKAWt%2FREI1AANYxhSwAAABEgAQADlJb9ozpbNEmXcyvUqzxdM%3D&amp;thumbnailType=2&amp;X-OWA-CANARY=SfU8CQ8dIkeuF1lJbv5UkMBsy3DXiNQYIHu87_LyAu-LTJi9KZFyqLZ5vPvkv9n5sYHTZt79LDI."/>
          <p:cNvSpPr>
            <a:spLocks noChangeAspect="1" noChangeArrowheads="1"/>
          </p:cNvSpPr>
          <p:nvPr/>
        </p:nvSpPr>
        <p:spPr bwMode="auto">
          <a:xfrm>
            <a:off x="7477125" y="5469358"/>
            <a:ext cx="757800" cy="7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211" y="3426373"/>
            <a:ext cx="15110264" cy="10069574"/>
          </a:xfrm>
          <a:prstGeom prst="rect">
            <a:avLst/>
          </a:prstGeom>
        </p:spPr>
      </p:pic>
      <p:sp>
        <p:nvSpPr>
          <p:cNvPr id="10" name="Shape 99"/>
          <p:cNvSpPr/>
          <p:nvPr/>
        </p:nvSpPr>
        <p:spPr>
          <a:xfrm>
            <a:off x="6886114" y="550872"/>
            <a:ext cx="14183185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Uso de Datos abiertos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11" name="Shape 99"/>
          <p:cNvSpPr/>
          <p:nvPr/>
        </p:nvSpPr>
        <p:spPr>
          <a:xfrm>
            <a:off x="6882327" y="1727182"/>
            <a:ext cx="12269274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Control social</a:t>
            </a:r>
          </a:p>
        </p:txBody>
      </p:sp>
    </p:spTree>
    <p:extLst>
      <p:ext uri="{BB962C8B-B14F-4D97-AF65-F5344CB8AC3E}">
        <p14:creationId xmlns:p14="http://schemas.microsoft.com/office/powerpoint/2010/main" val="1582332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Shape 99"/>
          <p:cNvSpPr/>
          <p:nvPr/>
        </p:nvSpPr>
        <p:spPr>
          <a:xfrm>
            <a:off x="996889" y="4894409"/>
            <a:ext cx="22390222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es-ES_tradnl" sz="9600" dirty="0">
                <a:solidFill>
                  <a:schemeClr val="bg1"/>
                </a:solidFill>
                <a:latin typeface="+mj-lt"/>
                <a:ea typeface="Work Sans" charset="0"/>
                <a:cs typeface="Work Sans" charset="0"/>
              </a:rPr>
              <a:t>3. TALLER</a:t>
            </a:r>
          </a:p>
        </p:txBody>
      </p:sp>
      <p:sp>
        <p:nvSpPr>
          <p:cNvPr id="7" name="Shape 99"/>
          <p:cNvSpPr/>
          <p:nvPr/>
        </p:nvSpPr>
        <p:spPr>
          <a:xfrm>
            <a:off x="996889" y="7399705"/>
            <a:ext cx="16742470" cy="218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endParaRPr lang="es-ES_tradnl" sz="12300" b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5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115"/>
          <p:cNvSpPr/>
          <p:nvPr/>
        </p:nvSpPr>
        <p:spPr>
          <a:xfrm>
            <a:off x="2743201" y="3269637"/>
            <a:ext cx="19227800" cy="9746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just">
              <a:defRPr sz="3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 sz="2400" b="1" dirty="0">
                <a:solidFill>
                  <a:srgbClr val="7030A0"/>
                </a:solidFill>
                <a:latin typeface="+mj-lt"/>
              </a:rPr>
              <a:t>PASO 1: Conformación de Equipos y Definición de Sectores</a:t>
            </a:r>
          </a:p>
          <a:p>
            <a:r>
              <a:rPr lang="es-ES" sz="2400" dirty="0">
                <a:latin typeface="+mj-lt"/>
              </a:rPr>
              <a:t>Conformar Grupos de 10 personas </a:t>
            </a:r>
          </a:p>
          <a:p>
            <a:r>
              <a:rPr lang="es-ES" sz="2400" b="1" dirty="0">
                <a:latin typeface="+mj-lt"/>
              </a:rPr>
              <a:t>5 min.</a:t>
            </a:r>
          </a:p>
          <a:p>
            <a:endParaRPr lang="es-ES" sz="2400" dirty="0">
              <a:latin typeface="+mj-lt"/>
            </a:endParaRPr>
          </a:p>
          <a:p>
            <a:r>
              <a:rPr lang="es-ES" sz="2400" b="1" dirty="0">
                <a:solidFill>
                  <a:srgbClr val="7030A0"/>
                </a:solidFill>
                <a:latin typeface="+mj-lt"/>
              </a:rPr>
              <a:t>PASO 2: Análisis de Datos Abiertos por Grupo</a:t>
            </a:r>
          </a:p>
          <a:p>
            <a:r>
              <a:rPr lang="es-ES" sz="2400" dirty="0">
                <a:latin typeface="+mj-lt"/>
              </a:rPr>
              <a:t>En cada grupo se dejará un listado / tiras de papel con nombres /temas de datos abiertos. En la mesa discutirán a cuál sector corresponde y lo escribirá en el post </a:t>
            </a:r>
            <a:r>
              <a:rPr lang="es-ES" sz="2400" dirty="0" err="1">
                <a:latin typeface="+mj-lt"/>
              </a:rPr>
              <a:t>it</a:t>
            </a:r>
            <a:r>
              <a:rPr lang="es-ES" sz="2400" dirty="0">
                <a:latin typeface="+mj-lt"/>
              </a:rPr>
              <a:t> y lo ubicará su respectiva cartelera</a:t>
            </a:r>
          </a:p>
          <a:p>
            <a:r>
              <a:rPr lang="es-ES" sz="2400" b="1" dirty="0">
                <a:latin typeface="+mj-lt"/>
              </a:rPr>
              <a:t>20 min.</a:t>
            </a:r>
          </a:p>
          <a:p>
            <a:endParaRPr lang="es-ES" sz="2400" dirty="0">
              <a:latin typeface="+mj-lt"/>
            </a:endParaRPr>
          </a:p>
          <a:p>
            <a:r>
              <a:rPr lang="es-ES" sz="2400" b="1" dirty="0">
                <a:solidFill>
                  <a:srgbClr val="7030A0"/>
                </a:solidFill>
                <a:latin typeface="+mj-lt"/>
              </a:rPr>
              <a:t>PASO 3: Análisis por Sector</a:t>
            </a:r>
            <a:endParaRPr lang="es-ES" sz="2400" dirty="0">
              <a:latin typeface="+mj-lt"/>
            </a:endParaRPr>
          </a:p>
          <a:p>
            <a:r>
              <a:rPr lang="es-CO" sz="2400" dirty="0">
                <a:latin typeface="+mj-lt"/>
              </a:rPr>
              <a:t>Cada persona se ubicar</a:t>
            </a:r>
            <a:r>
              <a:rPr lang="es-ES" sz="2400" dirty="0">
                <a:latin typeface="+mj-lt"/>
              </a:rPr>
              <a:t>á </a:t>
            </a:r>
            <a:r>
              <a:rPr lang="es-CO" sz="2400" dirty="0">
                <a:latin typeface="+mj-lt"/>
              </a:rPr>
              <a:t>en la cartelera que le corresponde a su Sector y validaran la pertinencia de la ubicaci</a:t>
            </a:r>
            <a:r>
              <a:rPr lang="es-ES" sz="2400" dirty="0">
                <a:latin typeface="+mj-lt"/>
              </a:rPr>
              <a:t>ón de los datos y se deliberará entre los miembros aquellos datos que no </a:t>
            </a:r>
            <a:r>
              <a:rPr lang="es-ES" sz="2400" dirty="0" err="1">
                <a:latin typeface="+mj-lt"/>
              </a:rPr>
              <a:t>esten</a:t>
            </a:r>
            <a:r>
              <a:rPr lang="es-ES" sz="2400" dirty="0">
                <a:latin typeface="+mj-lt"/>
              </a:rPr>
              <a:t> ubicados correctamente </a:t>
            </a:r>
          </a:p>
          <a:p>
            <a:r>
              <a:rPr lang="es-CO" sz="2400" dirty="0">
                <a:latin typeface="+mj-lt"/>
              </a:rPr>
              <a:t> </a:t>
            </a:r>
            <a:r>
              <a:rPr lang="es-CO" sz="2400" b="1" dirty="0">
                <a:latin typeface="+mj-lt"/>
              </a:rPr>
              <a:t>(30  minutos). </a:t>
            </a:r>
          </a:p>
          <a:p>
            <a:endParaRPr lang="es-CO" sz="2400" dirty="0">
              <a:latin typeface="+mj-lt"/>
            </a:endParaRPr>
          </a:p>
          <a:p>
            <a:r>
              <a:rPr lang="es-ES" sz="2400" b="1" dirty="0">
                <a:solidFill>
                  <a:srgbClr val="7030A0"/>
                </a:solidFill>
                <a:latin typeface="+mj-lt"/>
              </a:rPr>
              <a:t>PASO 4: Análisis de Apertura y Uso</a:t>
            </a:r>
            <a:endParaRPr lang="es-ES" sz="2400" dirty="0">
              <a:latin typeface="+mj-lt"/>
            </a:endParaRPr>
          </a:p>
          <a:p>
            <a:r>
              <a:rPr lang="es-ES" sz="2400" dirty="0">
                <a:latin typeface="+mj-lt"/>
              </a:rPr>
              <a:t>Se definirán por sectores la viabilidad de apertura y los posibles usos </a:t>
            </a:r>
            <a:r>
              <a:rPr lang="es-CO" sz="2400" dirty="0">
                <a:latin typeface="+mj-lt"/>
              </a:rPr>
              <a:t> (2 Ideas de aprochamiento)</a:t>
            </a:r>
          </a:p>
          <a:p>
            <a:r>
              <a:rPr lang="es-CO" sz="2400" b="1" dirty="0">
                <a:latin typeface="+mj-lt"/>
              </a:rPr>
              <a:t>(30 / 45 minutos). </a:t>
            </a:r>
          </a:p>
          <a:p>
            <a:endParaRPr lang="es-CO" sz="2400" b="1" dirty="0">
              <a:latin typeface="+mj-lt"/>
            </a:endParaRPr>
          </a:p>
          <a:p>
            <a:r>
              <a:rPr lang="es-ES" sz="2400" b="1" dirty="0">
                <a:solidFill>
                  <a:srgbClr val="7030A0"/>
                </a:solidFill>
                <a:latin typeface="+mj-lt"/>
              </a:rPr>
              <a:t>PASO 5: Compartir</a:t>
            </a:r>
            <a:endParaRPr lang="es-ES" sz="2400" dirty="0">
              <a:latin typeface="+mj-lt"/>
            </a:endParaRPr>
          </a:p>
          <a:p>
            <a:r>
              <a:rPr lang="es-CO" sz="2400" dirty="0">
                <a:latin typeface="+mj-lt"/>
              </a:rPr>
              <a:t>Se hará un intercambio de cartelera con otro sector, en compañía de un delegado. Éste contará brevemente el resultado del análisis y obtendrá aportes sobre la problemática que solucionan los datos y 2 ideas de aprovechamiento, diferentes a las identificadas </a:t>
            </a:r>
          </a:p>
          <a:p>
            <a:r>
              <a:rPr lang="es-CO" sz="2400" b="1" dirty="0">
                <a:latin typeface="+mj-lt"/>
              </a:rPr>
              <a:t>(15 minutos).</a:t>
            </a:r>
          </a:p>
          <a:p>
            <a:endParaRPr lang="es-CO" sz="2400" b="1" dirty="0">
              <a:latin typeface="+mj-lt"/>
            </a:endParaRPr>
          </a:p>
          <a:p>
            <a:r>
              <a:rPr lang="es-ES" sz="2400" b="1" dirty="0">
                <a:solidFill>
                  <a:srgbClr val="7030A0"/>
                </a:solidFill>
                <a:latin typeface="+mj-lt"/>
              </a:rPr>
              <a:t>PASO 6: Cierre</a:t>
            </a:r>
            <a:endParaRPr lang="es-ES" sz="2400" dirty="0">
              <a:latin typeface="+mj-lt"/>
            </a:endParaRPr>
          </a:p>
          <a:p>
            <a:endParaRPr lang="es-CO" sz="2400" b="1" dirty="0">
              <a:latin typeface="+mj-lt"/>
            </a:endParaRPr>
          </a:p>
          <a:p>
            <a:endParaRPr lang="es-CO" sz="2400" dirty="0"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6" b="76542"/>
          <a:stretch/>
        </p:blipFill>
        <p:spPr>
          <a:xfrm>
            <a:off x="0" y="0"/>
            <a:ext cx="6457950" cy="3217537"/>
          </a:xfrm>
          <a:prstGeom prst="rect">
            <a:avLst/>
          </a:prstGeom>
        </p:spPr>
      </p:pic>
      <p:sp>
        <p:nvSpPr>
          <p:cNvPr id="7" name="Shape 99"/>
          <p:cNvSpPr/>
          <p:nvPr/>
        </p:nvSpPr>
        <p:spPr>
          <a:xfrm>
            <a:off x="6886114" y="550872"/>
            <a:ext cx="14183185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Metodolog</a:t>
            </a:r>
            <a:r>
              <a:rPr lang="es-ES" sz="96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ía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76023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9"/>
          <p:cNvSpPr/>
          <p:nvPr/>
        </p:nvSpPr>
        <p:spPr>
          <a:xfrm>
            <a:off x="996889" y="4206120"/>
            <a:ext cx="22390222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>
                <a:solidFill>
                  <a:srgbClr val="592F82"/>
                </a:solidFill>
                <a:latin typeface="+mj-lt"/>
                <a:ea typeface="Work Sans" charset="0"/>
                <a:cs typeface="Work Sans" charset="0"/>
              </a:rPr>
              <a:t> Paso 1. </a:t>
            </a:r>
            <a:r>
              <a:rPr lang="es-ES_tradnl" sz="6600" b="0" dirty="0" err="1">
                <a:solidFill>
                  <a:srgbClr val="592F82"/>
                </a:solidFill>
                <a:latin typeface="+mj-lt"/>
                <a:ea typeface="Work Sans" charset="0"/>
                <a:cs typeface="Work Sans" charset="0"/>
              </a:rPr>
              <a:t>Conformaci</a:t>
            </a:r>
            <a:r>
              <a:rPr lang="es-ES" sz="6600" b="0" dirty="0">
                <a:solidFill>
                  <a:srgbClr val="592F82"/>
                </a:solidFill>
                <a:latin typeface="+mj-lt"/>
                <a:ea typeface="Work Sans" charset="0"/>
                <a:cs typeface="Work Sans" charset="0"/>
              </a:rPr>
              <a:t>ón de Equipos</a:t>
            </a:r>
            <a:endParaRPr lang="es-ES_tradnl" sz="6600" b="0" dirty="0">
              <a:solidFill>
                <a:srgbClr val="592F82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7" name="Shape 99"/>
          <p:cNvSpPr/>
          <p:nvPr/>
        </p:nvSpPr>
        <p:spPr>
          <a:xfrm>
            <a:off x="996889" y="7399705"/>
            <a:ext cx="16742470" cy="218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endParaRPr lang="es-ES_tradnl" sz="12300" b="0">
              <a:solidFill>
                <a:schemeClr val="bg1"/>
              </a:solidFill>
              <a:latin typeface="+mj-lt"/>
              <a:ea typeface="Work Sans Light" charset="0"/>
              <a:cs typeface="Work Sans Light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240" y="6660275"/>
            <a:ext cx="6563360" cy="492252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805658" y="7735176"/>
            <a:ext cx="85191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dirty="0">
                <a:latin typeface="+mj-lt"/>
              </a:rPr>
              <a:t>Conformar Grupos de 10 personas </a:t>
            </a:r>
          </a:p>
          <a:p>
            <a:r>
              <a:rPr lang="es-ES" sz="5400" b="1" dirty="0">
                <a:latin typeface="+mj-lt"/>
              </a:rPr>
              <a:t>5 min.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6" b="76542"/>
          <a:stretch/>
        </p:blipFill>
        <p:spPr>
          <a:xfrm>
            <a:off x="0" y="0"/>
            <a:ext cx="6457950" cy="3217537"/>
          </a:xfrm>
          <a:prstGeom prst="rect">
            <a:avLst/>
          </a:prstGeom>
        </p:spPr>
      </p:pic>
      <p:sp>
        <p:nvSpPr>
          <p:cNvPr id="9" name="Shape 99"/>
          <p:cNvSpPr/>
          <p:nvPr/>
        </p:nvSpPr>
        <p:spPr>
          <a:xfrm>
            <a:off x="6886114" y="550872"/>
            <a:ext cx="14183185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Metodolog</a:t>
            </a:r>
            <a:r>
              <a:rPr lang="es-ES" sz="96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ía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0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6" b="76542"/>
          <a:stretch/>
        </p:blipFill>
        <p:spPr>
          <a:xfrm>
            <a:off x="0" y="0"/>
            <a:ext cx="6457950" cy="3217537"/>
          </a:xfrm>
          <a:prstGeom prst="rect">
            <a:avLst/>
          </a:prstGeom>
        </p:spPr>
      </p:pic>
      <p:sp>
        <p:nvSpPr>
          <p:cNvPr id="3" name="Shape 99"/>
          <p:cNvSpPr/>
          <p:nvPr/>
        </p:nvSpPr>
        <p:spPr>
          <a:xfrm>
            <a:off x="1501775" y="3217537"/>
            <a:ext cx="14183185" cy="2227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" sz="6600" b="0" dirty="0">
                <a:solidFill>
                  <a:srgbClr val="592F82"/>
                </a:solidFill>
                <a:latin typeface="+mj-lt"/>
                <a:ea typeface="Work Sans" charset="0"/>
                <a:cs typeface="Work Sans" charset="0"/>
              </a:rPr>
              <a:t>Paso 1 Definición de Sectores</a:t>
            </a:r>
            <a:endParaRPr lang="es-ES_tradnl" sz="6600" b="0" dirty="0">
              <a:solidFill>
                <a:srgbClr val="592F82"/>
              </a:solidFill>
              <a:latin typeface="+mj-lt"/>
              <a:ea typeface="Work Sans" charset="0"/>
              <a:cs typeface="Work Sans" charset="0"/>
            </a:endParaRPr>
          </a:p>
          <a:p>
            <a:pPr algn="l"/>
            <a:endParaRPr lang="es-ES_tradnl" sz="60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4" name="Shape 99"/>
          <p:cNvSpPr/>
          <p:nvPr/>
        </p:nvSpPr>
        <p:spPr>
          <a:xfrm>
            <a:off x="6886114" y="550872"/>
            <a:ext cx="14183185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 err="1">
                <a:solidFill>
                  <a:schemeClr val="accent6">
                    <a:lumMod val="75000"/>
                  </a:schemeClr>
                </a:solidFill>
                <a:latin typeface="Work Sans SemiBold" charset="0"/>
                <a:ea typeface="Work Sans SemiBold" charset="0"/>
                <a:cs typeface="Work Sans SemiBold" charset="0"/>
              </a:rPr>
              <a:t>Metodolog</a:t>
            </a:r>
            <a:r>
              <a:rPr lang="es-ES" sz="9600" dirty="0" err="1">
                <a:solidFill>
                  <a:schemeClr val="accent6">
                    <a:lumMod val="75000"/>
                  </a:schemeClr>
                </a:solidFill>
                <a:latin typeface="Work Sans SemiBold" charset="0"/>
                <a:ea typeface="Work Sans SemiBold" charset="0"/>
                <a:cs typeface="Work Sans SemiBold" charset="0"/>
              </a:rPr>
              <a:t>ía</a:t>
            </a:r>
            <a:endParaRPr lang="es-ES_tradnl" sz="8800" b="0" dirty="0">
              <a:solidFill>
                <a:srgbClr val="54297F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09314"/>
              </p:ext>
            </p:extLst>
          </p:nvPr>
        </p:nvGraphicFramePr>
        <p:xfrm>
          <a:off x="3867150" y="5032953"/>
          <a:ext cx="16440150" cy="76250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07870">
                  <a:extLst>
                    <a:ext uri="{9D8B030D-6E8A-4147-A177-3AD203B41FA5}">
                      <a16:colId xmlns:a16="http://schemas.microsoft.com/office/drawing/2014/main" val="3030291701"/>
                    </a:ext>
                  </a:extLst>
                </a:gridCol>
                <a:gridCol w="15632280">
                  <a:extLst>
                    <a:ext uri="{9D8B030D-6E8A-4147-A177-3AD203B41FA5}">
                      <a16:colId xmlns:a16="http://schemas.microsoft.com/office/drawing/2014/main" val="1877057137"/>
                    </a:ext>
                  </a:extLst>
                </a:gridCol>
              </a:tblGrid>
              <a:tr h="362034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4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SECTORES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19258973"/>
                  </a:ext>
                </a:extLst>
              </a:tr>
              <a:tr h="724067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 y </a:t>
                      </a:r>
                      <a:r>
                        <a:rPr lang="es-ES" sz="3200" u="none" strike="noStrike" dirty="0">
                          <a:solidFill>
                            <a:srgbClr val="59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Ambiente y Desarrollo sostenible</a:t>
                      </a:r>
                      <a:endParaRPr lang="es-ES" sz="3200" b="0" i="0" u="none" strike="noStrike" dirty="0">
                        <a:solidFill>
                          <a:srgbClr val="592F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6973208"/>
                  </a:ext>
                </a:extLst>
              </a:tr>
              <a:tr h="1086101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Ciencia, Tecnología e Innovación y Comunicaciones - </a:t>
                      </a:r>
                      <a:r>
                        <a:rPr lang="es-ES" sz="3200" u="none" strike="noStrike" dirty="0">
                          <a:solidFill>
                            <a:srgbClr val="59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 Deporte y Recreación </a:t>
                      </a:r>
                      <a:endParaRPr lang="es-ES" sz="3200" b="0" i="0" u="none" strike="noStrike" dirty="0">
                        <a:solidFill>
                          <a:srgbClr val="592F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59515637"/>
                  </a:ext>
                </a:extLst>
              </a:tr>
              <a:tr h="724067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Comercio, </a:t>
                      </a:r>
                      <a:r>
                        <a:rPr lang="es-ES" sz="3200" u="none" strike="noStrike" dirty="0">
                          <a:solidFill>
                            <a:srgbClr val="59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Empresas  y Servicios Públicos</a:t>
                      </a:r>
                      <a:endParaRPr lang="es-ES" sz="3200" b="0" i="0" u="none" strike="noStrike" dirty="0">
                        <a:solidFill>
                          <a:srgbClr val="592F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9497079"/>
                  </a:ext>
                </a:extLst>
              </a:tr>
              <a:tr h="362034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</a:t>
                      </a:r>
                      <a:endParaRPr lang="es-CO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51053652"/>
                  </a:ext>
                </a:extLst>
              </a:tr>
              <a:tr h="724067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Función pública y </a:t>
                      </a:r>
                      <a:r>
                        <a:rPr lang="es-ES" sz="3200" u="none" strike="noStrike" dirty="0">
                          <a:solidFill>
                            <a:srgbClr val="59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Hacienda y Crédito Publico </a:t>
                      </a:r>
                      <a:r>
                        <a:rPr lang="es-E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Estadística</a:t>
                      </a:r>
                      <a:endParaRPr lang="es-E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9227926"/>
                  </a:ext>
                </a:extLst>
              </a:tr>
              <a:tr h="724067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Justicia y Derecho - </a:t>
                      </a:r>
                      <a:r>
                        <a:rPr lang="es-ES" sz="3200" u="none" strike="noStrike" dirty="0">
                          <a:solidFill>
                            <a:srgbClr val="59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Inclusión social y Reconciliación</a:t>
                      </a:r>
                      <a:endParaRPr lang="es-ES" sz="3200" b="0" i="0" u="none" strike="noStrike" dirty="0">
                        <a:solidFill>
                          <a:srgbClr val="592F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3688590"/>
                  </a:ext>
                </a:extLst>
              </a:tr>
              <a:tr h="724067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Minas y Energía- </a:t>
                      </a:r>
                      <a:r>
                        <a:rPr lang="es-ES" sz="3200" u="none" strike="noStrike" dirty="0">
                          <a:solidFill>
                            <a:srgbClr val="59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Ordenamiento Territorial</a:t>
                      </a:r>
                      <a:endParaRPr lang="es-ES" sz="3200" b="0" i="0" u="none" strike="noStrike" dirty="0">
                        <a:solidFill>
                          <a:srgbClr val="592F8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3438226"/>
                  </a:ext>
                </a:extLst>
              </a:tr>
              <a:tr h="362034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 y Protección Social</a:t>
                      </a:r>
                      <a:endParaRPr lang="es-CO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3799036"/>
                  </a:ext>
                </a:extLst>
              </a:tr>
              <a:tr h="362034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Seguridad y Defensa</a:t>
                      </a:r>
                      <a:endParaRPr lang="es-CO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3399039"/>
                  </a:ext>
                </a:extLst>
              </a:tr>
              <a:tr h="724067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CO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 - </a:t>
                      </a:r>
                      <a:r>
                        <a:rPr lang="es-ES" sz="3200" u="none" strike="noStrike" dirty="0">
                          <a:solidFill>
                            <a:srgbClr val="592F8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Vivienda Ciudad Territorio y Turismo </a:t>
                      </a:r>
                      <a:r>
                        <a:rPr lang="es-E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Empleo</a:t>
                      </a:r>
                      <a:endParaRPr lang="es-E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2519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308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adroTexto 478"/>
          <p:cNvSpPr txBox="1"/>
          <p:nvPr/>
        </p:nvSpPr>
        <p:spPr>
          <a:xfrm>
            <a:off x="3476042" y="363967"/>
            <a:ext cx="3313729" cy="717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64" b="1">
                <a:latin typeface="Montserrat" charset="0"/>
                <a:ea typeface="Montserrat" charset="0"/>
                <a:cs typeface="Montserrat" charset="0"/>
              </a:rPr>
              <a:t>SECTOR(ES)</a:t>
            </a:r>
          </a:p>
        </p:txBody>
      </p:sp>
      <p:cxnSp>
        <p:nvCxnSpPr>
          <p:cNvPr id="481" name="Conector recto 480"/>
          <p:cNvCxnSpPr/>
          <p:nvPr/>
        </p:nvCxnSpPr>
        <p:spPr>
          <a:xfrm flipV="1">
            <a:off x="6905884" y="930208"/>
            <a:ext cx="7882152" cy="7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2" name="Imagen 4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36" y="142609"/>
            <a:ext cx="6503165" cy="954830"/>
          </a:xfrm>
          <a:prstGeom prst="rect">
            <a:avLst/>
          </a:prstGeom>
        </p:spPr>
      </p:pic>
      <p:grpSp>
        <p:nvGrpSpPr>
          <p:cNvPr id="655" name="Agrupar 654"/>
          <p:cNvGrpSpPr/>
          <p:nvPr/>
        </p:nvGrpSpPr>
        <p:grpSpPr>
          <a:xfrm>
            <a:off x="3474871" y="1182024"/>
            <a:ext cx="17466879" cy="12308171"/>
            <a:chOff x="840039" y="2370378"/>
            <a:chExt cx="34383875" cy="24228863"/>
          </a:xfrm>
        </p:grpSpPr>
        <p:grpSp>
          <p:nvGrpSpPr>
            <p:cNvPr id="484" name="Agrupar 483"/>
            <p:cNvGrpSpPr/>
            <p:nvPr/>
          </p:nvGrpSpPr>
          <p:grpSpPr>
            <a:xfrm>
              <a:off x="840039" y="22634013"/>
              <a:ext cx="34376038" cy="3965228"/>
              <a:chOff x="821503" y="22447945"/>
              <a:chExt cx="34376038" cy="3965228"/>
            </a:xfrm>
          </p:grpSpPr>
          <p:sp>
            <p:nvSpPr>
              <p:cNvPr id="310" name="Rectángulo 309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311" name="Conector recto 310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Conector recto 311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CuadroTexto 312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314" name="Conector recto 313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Conector recto 314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6" name="CuadroTexto 315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317" name="CuadroTexto 316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318" name="CuadroTexto 317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319" name="CuadroTexto 318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320" name="CuadroTexto 319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321" name="CuadroTexto 320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322" name="Conector recto 321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Conector recto 322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CuadroTexto 323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325" name="CuadroTexto 324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326" name="Conector recto 325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" name="CuadroTexto 326"/>
              <p:cNvSpPr txBox="1"/>
              <p:nvPr/>
            </p:nvSpPr>
            <p:spPr>
              <a:xfrm>
                <a:off x="9502878" y="25348340"/>
                <a:ext cx="656801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328" name="Conector recto 327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9" name="CuadroTexto 328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sp>
            <p:nvSpPr>
              <p:cNvPr id="330" name="CuadroTexto 329"/>
              <p:cNvSpPr txBox="1"/>
              <p:nvPr/>
            </p:nvSpPr>
            <p:spPr>
              <a:xfrm>
                <a:off x="16373089" y="23103914"/>
                <a:ext cx="1124693" cy="3197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a.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b.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c.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d.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e.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f.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g.</a:t>
                </a:r>
              </a:p>
            </p:txBody>
          </p:sp>
          <p:cxnSp>
            <p:nvCxnSpPr>
              <p:cNvPr id="331" name="Conector recto 330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Conector recto 331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Conector recto 332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Conector recto 333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CuadroTexto 334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336" name="CuadroTexto 335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337" name="CuadroTexto 336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338" name="CuadroTexto 337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339" name="CuadroTexto 338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340" name="CuadroTexto 339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341" name="CuadroTexto 340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342" name="CuadroTexto 341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485" name="Agrupar 484"/>
            <p:cNvGrpSpPr/>
            <p:nvPr/>
          </p:nvGrpSpPr>
          <p:grpSpPr>
            <a:xfrm>
              <a:off x="840039" y="14536008"/>
              <a:ext cx="34376038" cy="3965228"/>
              <a:chOff x="821503" y="22447945"/>
              <a:chExt cx="34376038" cy="3965228"/>
            </a:xfrm>
          </p:grpSpPr>
          <p:sp>
            <p:nvSpPr>
              <p:cNvPr id="486" name="Rectángulo 485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487" name="Conector recto 486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Conector recto 487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9" name="CuadroTexto 488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490" name="Conector recto 489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Conector recto 490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2" name="CuadroTexto 491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493" name="CuadroTexto 492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494" name="CuadroTexto 493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495" name="CuadroTexto 494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496" name="CuadroTexto 495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497" name="CuadroTexto 496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498" name="Conector recto 497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Conector recto 498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0" name="CuadroTexto 499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501" name="CuadroTexto 500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502" name="Conector recto 501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3" name="CuadroTexto 502"/>
              <p:cNvSpPr txBox="1"/>
              <p:nvPr/>
            </p:nvSpPr>
            <p:spPr>
              <a:xfrm>
                <a:off x="9502876" y="25348340"/>
                <a:ext cx="6307165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504" name="Conector recto 503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5" name="CuadroTexto 504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507" name="Conector recto 506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Conector recto 507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Conector recto 508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Conector recto 509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1" name="CuadroTexto 510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512" name="CuadroTexto 511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513" name="CuadroTexto 512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514" name="CuadroTexto 513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515" name="CuadroTexto 514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516" name="CuadroTexto 515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517" name="CuadroTexto 516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518" name="CuadroTexto 517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519" name="Agrupar 518"/>
            <p:cNvGrpSpPr/>
            <p:nvPr/>
          </p:nvGrpSpPr>
          <p:grpSpPr>
            <a:xfrm>
              <a:off x="847876" y="18603829"/>
              <a:ext cx="34376038" cy="3965228"/>
              <a:chOff x="821503" y="22447945"/>
              <a:chExt cx="34376038" cy="3965228"/>
            </a:xfrm>
          </p:grpSpPr>
          <p:sp>
            <p:nvSpPr>
              <p:cNvPr id="520" name="Rectángulo 519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521" name="Conector recto 520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Conector recto 521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3" name="CuadroTexto 522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524" name="Conector recto 523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Conector recto 524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6" name="CuadroTexto 525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527" name="CuadroTexto 526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528" name="CuadroTexto 527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529" name="CuadroTexto 528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530" name="CuadroTexto 529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531" name="CuadroTexto 530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532" name="Conector recto 531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Conector recto 532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4" name="CuadroTexto 533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535" name="CuadroTexto 534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536" name="Conector recto 535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7" name="CuadroTexto 536"/>
              <p:cNvSpPr txBox="1"/>
              <p:nvPr/>
            </p:nvSpPr>
            <p:spPr>
              <a:xfrm>
                <a:off x="9502876" y="25348340"/>
                <a:ext cx="6299326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538" name="Conector recto 537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9" name="CuadroTexto 538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541" name="Conector recto 540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Conector recto 541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Conector recto 542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Conector recto 543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5" name="CuadroTexto 544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546" name="CuadroTexto 545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547" name="CuadroTexto 546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548" name="CuadroTexto 547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549" name="CuadroTexto 548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550" name="CuadroTexto 549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551" name="CuadroTexto 550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552" name="CuadroTexto 551"/>
              <p:cNvSpPr txBox="1"/>
              <p:nvPr/>
            </p:nvSpPr>
            <p:spPr>
              <a:xfrm>
                <a:off x="28911693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553" name="Agrupar 552"/>
            <p:cNvGrpSpPr/>
            <p:nvPr/>
          </p:nvGrpSpPr>
          <p:grpSpPr>
            <a:xfrm>
              <a:off x="847876" y="10508777"/>
              <a:ext cx="34376038" cy="4067187"/>
              <a:chOff x="821503" y="22447945"/>
              <a:chExt cx="34376038" cy="4067187"/>
            </a:xfrm>
          </p:grpSpPr>
          <p:sp>
            <p:nvSpPr>
              <p:cNvPr id="554" name="Rectángulo 553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555" name="Conector recto 554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Conector recto 555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7" name="CuadroTexto 556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558" name="Conector recto 557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Conector recto 558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0" name="CuadroTexto 559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561" name="CuadroTexto 560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562" name="CuadroTexto 561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563" name="CuadroTexto 562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564" name="CuadroTexto 563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565" name="CuadroTexto 564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566" name="Conector recto 565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Conector recto 566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8" name="CuadroTexto 567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569" name="CuadroTexto 568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570" name="Conector recto 569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1" name="CuadroTexto 570"/>
              <p:cNvSpPr txBox="1"/>
              <p:nvPr/>
            </p:nvSpPr>
            <p:spPr>
              <a:xfrm>
                <a:off x="9502878" y="25348340"/>
                <a:ext cx="5127237" cy="116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  <a:p>
                <a:endParaRPr lang="es-CO" sz="1626" b="1" dirty="0">
                  <a:latin typeface="Montserrat" charset="0"/>
                  <a:ea typeface="Montserrat" charset="0"/>
                  <a:cs typeface="Montserrat" charset="0"/>
                </a:endParaRPr>
              </a:p>
            </p:txBody>
          </p:sp>
          <p:cxnSp>
            <p:nvCxnSpPr>
              <p:cNvPr id="572" name="Conector recto 571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3" name="CuadroTexto 572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575" name="Conector recto 574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Conector recto 575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Conector recto 576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Conector recto 577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9" name="CuadroTexto 578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580" name="CuadroTexto 579"/>
              <p:cNvSpPr txBox="1"/>
              <p:nvPr/>
            </p:nvSpPr>
            <p:spPr>
              <a:xfrm>
                <a:off x="13370578" y="24680325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581" name="CuadroTexto 580"/>
              <p:cNvSpPr txBox="1"/>
              <p:nvPr/>
            </p:nvSpPr>
            <p:spPr>
              <a:xfrm>
                <a:off x="14833067" y="24680325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582" name="CuadroTexto 581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583" name="CuadroTexto 582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584" name="CuadroTexto 583"/>
              <p:cNvSpPr txBox="1"/>
              <p:nvPr/>
            </p:nvSpPr>
            <p:spPr>
              <a:xfrm>
                <a:off x="22281977" y="25900576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585" name="CuadroTexto 584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586" name="CuadroTexto 585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587" name="Agrupar 586"/>
            <p:cNvGrpSpPr/>
            <p:nvPr/>
          </p:nvGrpSpPr>
          <p:grpSpPr>
            <a:xfrm>
              <a:off x="847876" y="2370378"/>
              <a:ext cx="34376038" cy="3965228"/>
              <a:chOff x="821503" y="22447945"/>
              <a:chExt cx="34376038" cy="3965228"/>
            </a:xfrm>
          </p:grpSpPr>
          <p:sp>
            <p:nvSpPr>
              <p:cNvPr id="588" name="Rectángulo 587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589" name="Conector recto 588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Conector recto 589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CuadroTexto 590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592" name="Conector recto 591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Conector recto 592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4" name="CuadroTexto 593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595" name="CuadroTexto 594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596" name="CuadroTexto 595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597" name="CuadroTexto 596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598" name="CuadroTexto 597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599" name="CuadroTexto 598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600" name="Conector recto 599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Conector recto 600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2" name="CuadroTexto 601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603" name="CuadroTexto 602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604" name="Conector recto 603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CuadroTexto 604"/>
              <p:cNvSpPr txBox="1"/>
              <p:nvPr/>
            </p:nvSpPr>
            <p:spPr>
              <a:xfrm>
                <a:off x="9502876" y="25348340"/>
                <a:ext cx="5822882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606" name="Conector recto 605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7" name="CuadroTexto 606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609" name="Conector recto 608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Conector recto 609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Conector recto 610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Conector recto 611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3" name="CuadroTexto 612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614" name="CuadroTexto 613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615" name="CuadroTexto 614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616" name="CuadroTexto 615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617" name="CuadroTexto 616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618" name="CuadroTexto 617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619" name="CuadroTexto 618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620" name="CuadroTexto 619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621" name="Agrupar 620"/>
            <p:cNvGrpSpPr/>
            <p:nvPr/>
          </p:nvGrpSpPr>
          <p:grpSpPr>
            <a:xfrm>
              <a:off x="847876" y="6458021"/>
              <a:ext cx="34376038" cy="3965228"/>
              <a:chOff x="821503" y="22447945"/>
              <a:chExt cx="34376038" cy="3965228"/>
            </a:xfrm>
          </p:grpSpPr>
          <p:sp>
            <p:nvSpPr>
              <p:cNvPr id="622" name="Rectángulo 621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623" name="Conector recto 622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Conector recto 623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5" name="CuadroTexto 624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626" name="Conector recto 625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Conector recto 626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8" name="CuadroTexto 627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629" name="CuadroTexto 628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630" name="CuadroTexto 629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631" name="CuadroTexto 630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632" name="CuadroTexto 631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633" name="CuadroTexto 632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634" name="Conector recto 633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Conector recto 634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6" name="CuadroTexto 635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637" name="CuadroTexto 636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638" name="Conector recto 637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9" name="CuadroTexto 638"/>
              <p:cNvSpPr txBox="1"/>
              <p:nvPr/>
            </p:nvSpPr>
            <p:spPr>
              <a:xfrm>
                <a:off x="9502876" y="25348340"/>
                <a:ext cx="512723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640" name="Conector recto 639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1" name="CuadroTexto 640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643" name="Conector recto 642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Conector recto 643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Conector recto 644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Conector recto 645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7" name="CuadroTexto 646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648" name="CuadroTexto 647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649" name="CuadroTexto 648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650" name="CuadroTexto 649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651" name="CuadroTexto 650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652" name="CuadroTexto 651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653" name="CuadroTexto 652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654" name="CuadroTexto 653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709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9"/>
          <p:cNvSpPr/>
          <p:nvPr/>
        </p:nvSpPr>
        <p:spPr>
          <a:xfrm>
            <a:off x="610809" y="3578408"/>
            <a:ext cx="22390222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>
                <a:solidFill>
                  <a:srgbClr val="592F82"/>
                </a:solidFill>
                <a:latin typeface="+mj-lt"/>
                <a:ea typeface="Work Sans" charset="0"/>
                <a:cs typeface="Work Sans" charset="0"/>
              </a:rPr>
              <a:t> </a:t>
            </a:r>
            <a:r>
              <a:rPr lang="es-ES_tradnl" sz="6600" b="0">
                <a:solidFill>
                  <a:srgbClr val="592F82"/>
                </a:solidFill>
                <a:latin typeface="+mj-lt"/>
                <a:ea typeface="Work Sans" charset="0"/>
                <a:cs typeface="Work Sans" charset="0"/>
              </a:rPr>
              <a:t>Paso 2 </a:t>
            </a:r>
            <a:r>
              <a:rPr lang="es-ES" sz="6600" b="0" dirty="0">
                <a:solidFill>
                  <a:srgbClr val="592F82"/>
                </a:solidFill>
                <a:latin typeface="+mj-lt"/>
                <a:ea typeface="Work Sans" charset="0"/>
                <a:cs typeface="Work Sans" charset="0"/>
              </a:rPr>
              <a:t>Análisis de Datos Abiertos por Grupos</a:t>
            </a:r>
            <a:endParaRPr lang="es-ES_tradnl" sz="6600" b="0" dirty="0">
              <a:solidFill>
                <a:srgbClr val="592F82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7" name="Shape 99"/>
          <p:cNvSpPr/>
          <p:nvPr/>
        </p:nvSpPr>
        <p:spPr>
          <a:xfrm>
            <a:off x="996889" y="7425105"/>
            <a:ext cx="16742470" cy="218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endParaRPr lang="es-ES_tradnl" sz="12300" b="0">
              <a:solidFill>
                <a:schemeClr val="bg1"/>
              </a:solidFill>
              <a:latin typeface="+mj-lt"/>
              <a:ea typeface="Work Sans Light" charset="0"/>
              <a:cs typeface="Work Sans Light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6" b="76542"/>
          <a:stretch/>
        </p:blipFill>
        <p:spPr>
          <a:xfrm>
            <a:off x="0" y="25400"/>
            <a:ext cx="6457950" cy="3217537"/>
          </a:xfrm>
          <a:prstGeom prst="rect">
            <a:avLst/>
          </a:prstGeom>
        </p:spPr>
      </p:pic>
      <p:sp>
        <p:nvSpPr>
          <p:cNvPr id="9" name="Shape 99"/>
          <p:cNvSpPr/>
          <p:nvPr/>
        </p:nvSpPr>
        <p:spPr>
          <a:xfrm>
            <a:off x="6886114" y="576272"/>
            <a:ext cx="14183185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Metodolog</a:t>
            </a:r>
            <a:r>
              <a:rPr lang="es-ES" sz="96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ía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2" name="AutoShape 2" descr="blob:https://web.whatsapp.com/65626210-6955-445a-a09c-d262c9c342db"/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550960" y="3470193"/>
            <a:ext cx="8509920" cy="113347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1760" t="13584" r="18285" b="1"/>
          <a:stretch/>
        </p:blipFill>
        <p:spPr>
          <a:xfrm>
            <a:off x="6309993" y="5638800"/>
            <a:ext cx="9558657" cy="664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41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9"/>
          <p:cNvSpPr/>
          <p:nvPr/>
        </p:nvSpPr>
        <p:spPr>
          <a:xfrm>
            <a:off x="610809" y="3553008"/>
            <a:ext cx="22390222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>
                <a:solidFill>
                  <a:srgbClr val="592F82"/>
                </a:solidFill>
                <a:latin typeface="+mj-lt"/>
                <a:ea typeface="Work Sans" charset="0"/>
                <a:cs typeface="Work Sans" charset="0"/>
              </a:rPr>
              <a:t> Paso 3 </a:t>
            </a:r>
            <a:r>
              <a:rPr lang="es-ES" sz="6600" b="0" dirty="0">
                <a:solidFill>
                  <a:srgbClr val="592F82"/>
                </a:solidFill>
                <a:latin typeface="+mj-lt"/>
                <a:ea typeface="Work Sans" charset="0"/>
                <a:cs typeface="Work Sans" charset="0"/>
              </a:rPr>
              <a:t>Análisis por Sector</a:t>
            </a:r>
            <a:endParaRPr lang="es-ES_tradnl" sz="6600" b="0" dirty="0">
              <a:solidFill>
                <a:srgbClr val="592F82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7" name="Shape 99"/>
          <p:cNvSpPr/>
          <p:nvPr/>
        </p:nvSpPr>
        <p:spPr>
          <a:xfrm>
            <a:off x="996889" y="7399705"/>
            <a:ext cx="16742470" cy="218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endParaRPr lang="es-ES_tradnl" sz="12300" b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6" b="76542"/>
          <a:stretch/>
        </p:blipFill>
        <p:spPr>
          <a:xfrm>
            <a:off x="0" y="0"/>
            <a:ext cx="6457950" cy="3217537"/>
          </a:xfrm>
          <a:prstGeom prst="rect">
            <a:avLst/>
          </a:prstGeom>
        </p:spPr>
      </p:pic>
      <p:sp>
        <p:nvSpPr>
          <p:cNvPr id="9" name="Shape 99"/>
          <p:cNvSpPr/>
          <p:nvPr/>
        </p:nvSpPr>
        <p:spPr>
          <a:xfrm>
            <a:off x="6886114" y="550872"/>
            <a:ext cx="14183185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Metodolog</a:t>
            </a:r>
            <a:r>
              <a:rPr lang="es-ES" sz="96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ía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29104" y="4857209"/>
            <a:ext cx="3400291" cy="717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64" b="1">
                <a:latin typeface="+mj-lt"/>
                <a:ea typeface="Montserrat" charset="0"/>
                <a:cs typeface="Montserrat" charset="0"/>
              </a:rPr>
              <a:t>SECTOR(ES)</a:t>
            </a: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7002227" y="5423450"/>
            <a:ext cx="7882152" cy="7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Agrupar 11"/>
          <p:cNvGrpSpPr/>
          <p:nvPr/>
        </p:nvGrpSpPr>
        <p:grpSpPr>
          <a:xfrm>
            <a:off x="3571214" y="5675266"/>
            <a:ext cx="17466879" cy="12308171"/>
            <a:chOff x="840039" y="2370378"/>
            <a:chExt cx="34383875" cy="24228863"/>
          </a:xfrm>
        </p:grpSpPr>
        <p:grpSp>
          <p:nvGrpSpPr>
            <p:cNvPr id="13" name="Agrupar 12"/>
            <p:cNvGrpSpPr/>
            <p:nvPr/>
          </p:nvGrpSpPr>
          <p:grpSpPr>
            <a:xfrm>
              <a:off x="840039" y="22634013"/>
              <a:ext cx="34376038" cy="3965228"/>
              <a:chOff x="821503" y="22447945"/>
              <a:chExt cx="34376038" cy="3965228"/>
            </a:xfrm>
          </p:grpSpPr>
          <p:sp>
            <p:nvSpPr>
              <p:cNvPr id="179" name="Rectángulo 178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180" name="Conector recto 179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ector recto 180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CuadroTexto 181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183" name="Conector recto 182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ector recto 183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CuadroTexto 184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186" name="CuadroTexto 185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187" name="CuadroTexto 186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188" name="CuadroTexto 187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189" name="CuadroTexto 188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190" name="CuadroTexto 189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191" name="Conector recto 190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Conector recto 191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CuadroTexto 192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194" name="CuadroTexto 193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195" name="Conector recto 194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CuadroTexto 195"/>
              <p:cNvSpPr txBox="1"/>
              <p:nvPr/>
            </p:nvSpPr>
            <p:spPr>
              <a:xfrm>
                <a:off x="9502878" y="25348340"/>
                <a:ext cx="656801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197" name="Conector recto 196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CuadroTexto 197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sp>
            <p:nvSpPr>
              <p:cNvPr id="199" name="CuadroTexto 198"/>
              <p:cNvSpPr txBox="1"/>
              <p:nvPr/>
            </p:nvSpPr>
            <p:spPr>
              <a:xfrm>
                <a:off x="16373089" y="23103914"/>
                <a:ext cx="1124693" cy="3197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a.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b.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c.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d.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e.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f.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g.</a:t>
                </a:r>
              </a:p>
            </p:txBody>
          </p:sp>
          <p:cxnSp>
            <p:nvCxnSpPr>
              <p:cNvPr id="200" name="Conector recto 199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Conector recto 200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Conector recto 201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ector recto 202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CuadroTexto 203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205" name="CuadroTexto 204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206" name="CuadroTexto 205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207" name="CuadroTexto 206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208" name="CuadroTexto 207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209" name="CuadroTexto 208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210" name="CuadroTexto 209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211" name="CuadroTexto 210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14" name="Agrupar 13"/>
            <p:cNvGrpSpPr/>
            <p:nvPr/>
          </p:nvGrpSpPr>
          <p:grpSpPr>
            <a:xfrm>
              <a:off x="840039" y="14536008"/>
              <a:ext cx="34376038" cy="3965228"/>
              <a:chOff x="821503" y="22447945"/>
              <a:chExt cx="34376038" cy="3965228"/>
            </a:xfrm>
          </p:grpSpPr>
          <p:sp>
            <p:nvSpPr>
              <p:cNvPr id="147" name="Rectángulo 146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148" name="Conector recto 147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ector recto 148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CuadroTexto 149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151" name="Conector recto 150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onector recto 151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CuadroTexto 152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154" name="CuadroTexto 153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155" name="CuadroTexto 154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156" name="CuadroTexto 155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157" name="CuadroTexto 156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158" name="CuadroTexto 157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159" name="Conector recto 158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ector recto 159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CuadroTexto 160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162" name="CuadroTexto 161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163" name="Conector recto 162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CuadroTexto 163"/>
              <p:cNvSpPr txBox="1"/>
              <p:nvPr/>
            </p:nvSpPr>
            <p:spPr>
              <a:xfrm>
                <a:off x="9502876" y="25348340"/>
                <a:ext cx="6307165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165" name="Conector recto 164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CuadroTexto 165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167" name="Conector recto 166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ector recto 167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Conector recto 168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Conector recto 169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CuadroTexto 170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72" name="CuadroTexto 171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173" name="CuadroTexto 172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174" name="CuadroTexto 173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175" name="CuadroTexto 174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76" name="CuadroTexto 175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77" name="CuadroTexto 176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78" name="CuadroTexto 177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15" name="Agrupar 14"/>
            <p:cNvGrpSpPr/>
            <p:nvPr/>
          </p:nvGrpSpPr>
          <p:grpSpPr>
            <a:xfrm>
              <a:off x="847876" y="18603829"/>
              <a:ext cx="34376038" cy="3965228"/>
              <a:chOff x="821503" y="22447945"/>
              <a:chExt cx="34376038" cy="3965228"/>
            </a:xfrm>
          </p:grpSpPr>
          <p:sp>
            <p:nvSpPr>
              <p:cNvPr id="115" name="Rectángulo 114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116" name="Conector recto 115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ector recto 116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CuadroTexto 117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119" name="Conector recto 118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ector recto 119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CuadroTexto 120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122" name="CuadroTexto 121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123" name="CuadroTexto 122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124" name="CuadroTexto 123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125" name="CuadroTexto 124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126" name="CuadroTexto 125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127" name="Conector recto 126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ector recto 127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CuadroTexto 128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130" name="CuadroTexto 129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131" name="Conector recto 130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CuadroTexto 131"/>
              <p:cNvSpPr txBox="1"/>
              <p:nvPr/>
            </p:nvSpPr>
            <p:spPr>
              <a:xfrm>
                <a:off x="9502876" y="25348340"/>
                <a:ext cx="6299326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133" name="Conector recto 132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CuadroTexto 133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135" name="Conector recto 134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ector recto 135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ector recto 136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ector recto 137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CuadroTexto 138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40" name="CuadroTexto 139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141" name="CuadroTexto 140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142" name="CuadroTexto 141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143" name="CuadroTexto 142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44" name="CuadroTexto 143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45" name="CuadroTexto 144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46" name="CuadroTexto 145"/>
              <p:cNvSpPr txBox="1"/>
              <p:nvPr/>
            </p:nvSpPr>
            <p:spPr>
              <a:xfrm>
                <a:off x="28911693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16" name="Agrupar 15"/>
            <p:cNvGrpSpPr/>
            <p:nvPr/>
          </p:nvGrpSpPr>
          <p:grpSpPr>
            <a:xfrm>
              <a:off x="847876" y="10508777"/>
              <a:ext cx="34376038" cy="4067187"/>
              <a:chOff x="821503" y="22447945"/>
              <a:chExt cx="34376038" cy="4067187"/>
            </a:xfrm>
          </p:grpSpPr>
          <p:sp>
            <p:nvSpPr>
              <p:cNvPr id="83" name="Rectángulo 82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84" name="Conector recto 83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ector recto 84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CuadroTexto 85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87" name="Conector recto 86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ector recto 87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CuadroTexto 88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90" name="CuadroTexto 89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91" name="CuadroTexto 90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92" name="CuadroTexto 91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93" name="CuadroTexto 92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94" name="CuadroTexto 93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95" name="Conector recto 94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recto 95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CuadroTexto 96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98" name="CuadroTexto 97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99" name="Conector recto 98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CuadroTexto 99"/>
              <p:cNvSpPr txBox="1"/>
              <p:nvPr/>
            </p:nvSpPr>
            <p:spPr>
              <a:xfrm>
                <a:off x="9502878" y="25348340"/>
                <a:ext cx="5127237" cy="116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  <a:p>
                <a:endParaRPr lang="es-CO" sz="1626" b="1" dirty="0">
                  <a:latin typeface="Montserrat" charset="0"/>
                  <a:ea typeface="Montserrat" charset="0"/>
                  <a:cs typeface="Montserrat" charset="0"/>
                </a:endParaRPr>
              </a:p>
            </p:txBody>
          </p:sp>
          <p:cxnSp>
            <p:nvCxnSpPr>
              <p:cNvPr id="101" name="Conector recto 100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CuadroTexto 101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103" name="Conector recto 102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ector recto 103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ector recto 104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ector recto 105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CuadroTexto 106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08" name="CuadroTexto 107"/>
              <p:cNvSpPr txBox="1"/>
              <p:nvPr/>
            </p:nvSpPr>
            <p:spPr>
              <a:xfrm>
                <a:off x="13370578" y="24680325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109" name="CuadroTexto 108"/>
              <p:cNvSpPr txBox="1"/>
              <p:nvPr/>
            </p:nvSpPr>
            <p:spPr>
              <a:xfrm>
                <a:off x="14833067" y="24680325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110" name="CuadroTexto 109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111" name="CuadroTexto 110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12" name="CuadroTexto 111"/>
              <p:cNvSpPr txBox="1"/>
              <p:nvPr/>
            </p:nvSpPr>
            <p:spPr>
              <a:xfrm>
                <a:off x="22281977" y="25900576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13" name="CuadroTexto 112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14" name="CuadroTexto 113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17" name="Agrupar 16"/>
            <p:cNvGrpSpPr/>
            <p:nvPr/>
          </p:nvGrpSpPr>
          <p:grpSpPr>
            <a:xfrm>
              <a:off x="847876" y="2370378"/>
              <a:ext cx="34376038" cy="3965228"/>
              <a:chOff x="821503" y="22447945"/>
              <a:chExt cx="34376038" cy="3965228"/>
            </a:xfrm>
          </p:grpSpPr>
          <p:sp>
            <p:nvSpPr>
              <p:cNvPr id="51" name="Rectángulo 50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52" name="Conector recto 51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52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CuadroTexto 53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55" name="Conector recto 54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cto 55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CuadroTexto 56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58" name="CuadroTexto 57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59" name="CuadroTexto 58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60" name="CuadroTexto 59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61" name="CuadroTexto 60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62" name="CuadroTexto 61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63" name="Conector recto 62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cto 63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CuadroTexto 64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66" name="CuadroTexto 65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67" name="Conector recto 66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CuadroTexto 67"/>
              <p:cNvSpPr txBox="1"/>
              <p:nvPr/>
            </p:nvSpPr>
            <p:spPr>
              <a:xfrm>
                <a:off x="9502876" y="25348340"/>
                <a:ext cx="5822882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69" name="Conector recto 68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CuadroTexto 69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71" name="Conector recto 70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ector recto 71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cto 72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recto 73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CuadroTexto 74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76" name="CuadroTexto 75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77" name="CuadroTexto 76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78" name="CuadroTexto 77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80" name="CuadroTexto 79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82" name="CuadroTexto 81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18" name="Agrupar 17"/>
            <p:cNvGrpSpPr/>
            <p:nvPr/>
          </p:nvGrpSpPr>
          <p:grpSpPr>
            <a:xfrm>
              <a:off x="847876" y="6458021"/>
              <a:ext cx="34376038" cy="3965228"/>
              <a:chOff x="821503" y="22447945"/>
              <a:chExt cx="34376038" cy="3965228"/>
            </a:xfrm>
          </p:grpSpPr>
          <p:sp>
            <p:nvSpPr>
              <p:cNvPr id="19" name="Rectángulo 18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20" name="Conector recto 19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20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CuadroTexto 21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23" name="Conector recto 22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CuadroTexto 24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27" name="CuadroTexto 26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28" name="CuadroTexto 27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29" name="CuadroTexto 28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31" name="Conector recto 30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31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CuadroTexto 32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34" name="CuadroTexto 33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35" name="Conector recto 34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CuadroTexto 35"/>
              <p:cNvSpPr txBox="1"/>
              <p:nvPr/>
            </p:nvSpPr>
            <p:spPr>
              <a:xfrm>
                <a:off x="9502876" y="25348340"/>
                <a:ext cx="512723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37" name="Conector recto 36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CuadroTexto 37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39" name="Conector recto 38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39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40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41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CuadroTexto 42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44" name="CuadroTexto 43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45" name="CuadroTexto 44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46" name="CuadroTexto 45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47" name="CuadroTexto 46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48" name="CuadroTexto 47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49" name="CuadroTexto 48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50" name="CuadroTexto 49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</p:grpSp>
      <p:sp>
        <p:nvSpPr>
          <p:cNvPr id="2" name="Rectángulo 1"/>
          <p:cNvSpPr/>
          <p:nvPr/>
        </p:nvSpPr>
        <p:spPr>
          <a:xfrm>
            <a:off x="0" y="11298426"/>
            <a:ext cx="24384000" cy="245456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174" y="6170519"/>
            <a:ext cx="1855613" cy="1324821"/>
          </a:xfrm>
          <a:prstGeom prst="rect">
            <a:avLst/>
          </a:prstGeom>
        </p:spPr>
      </p:pic>
      <p:pic>
        <p:nvPicPr>
          <p:cNvPr id="212" name="Imagen 2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123" y="8230511"/>
            <a:ext cx="1855613" cy="1324821"/>
          </a:xfrm>
          <a:prstGeom prst="rect">
            <a:avLst/>
          </a:prstGeom>
        </p:spPr>
      </p:pic>
      <p:pic>
        <p:nvPicPr>
          <p:cNvPr id="213" name="Imagen 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051" y="10303976"/>
            <a:ext cx="1855613" cy="13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83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9"/>
          <p:cNvSpPr/>
          <p:nvPr/>
        </p:nvSpPr>
        <p:spPr>
          <a:xfrm>
            <a:off x="610809" y="3553008"/>
            <a:ext cx="22390222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>
                <a:solidFill>
                  <a:srgbClr val="592F82"/>
                </a:solidFill>
                <a:latin typeface="+mj-lt"/>
                <a:ea typeface="Work Sans" charset="0"/>
                <a:cs typeface="Work Sans" charset="0"/>
              </a:rPr>
              <a:t> Paso 4 </a:t>
            </a:r>
            <a:r>
              <a:rPr lang="es-ES" sz="6600" b="0" dirty="0">
                <a:solidFill>
                  <a:srgbClr val="592F82"/>
                </a:solidFill>
                <a:latin typeface="+mj-lt"/>
                <a:ea typeface="Work Sans" charset="0"/>
                <a:cs typeface="Work Sans" charset="0"/>
              </a:rPr>
              <a:t>Análisis de Apertura y Uso</a:t>
            </a:r>
            <a:endParaRPr lang="es-ES_tradnl" sz="6600" b="0" dirty="0">
              <a:solidFill>
                <a:srgbClr val="592F82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7" name="Shape 99"/>
          <p:cNvSpPr/>
          <p:nvPr/>
        </p:nvSpPr>
        <p:spPr>
          <a:xfrm>
            <a:off x="996889" y="7399705"/>
            <a:ext cx="16742470" cy="218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endParaRPr lang="es-ES_tradnl" sz="12300" b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6" b="76542"/>
          <a:stretch/>
        </p:blipFill>
        <p:spPr>
          <a:xfrm>
            <a:off x="0" y="0"/>
            <a:ext cx="6457950" cy="3217537"/>
          </a:xfrm>
          <a:prstGeom prst="rect">
            <a:avLst/>
          </a:prstGeom>
        </p:spPr>
      </p:pic>
      <p:sp>
        <p:nvSpPr>
          <p:cNvPr id="9" name="Shape 99"/>
          <p:cNvSpPr/>
          <p:nvPr/>
        </p:nvSpPr>
        <p:spPr>
          <a:xfrm>
            <a:off x="6886114" y="550872"/>
            <a:ext cx="14183185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Metodolog</a:t>
            </a:r>
            <a:r>
              <a:rPr lang="es-ES" sz="96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ía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29104" y="4857209"/>
            <a:ext cx="3400291" cy="717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64" b="1">
                <a:latin typeface="+mj-lt"/>
                <a:ea typeface="Montserrat" charset="0"/>
                <a:cs typeface="Montserrat" charset="0"/>
              </a:rPr>
              <a:t>SECTOR(ES)</a:t>
            </a: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7002227" y="5423450"/>
            <a:ext cx="7882152" cy="7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Agrupar 11"/>
          <p:cNvGrpSpPr/>
          <p:nvPr/>
        </p:nvGrpSpPr>
        <p:grpSpPr>
          <a:xfrm>
            <a:off x="3571214" y="5675266"/>
            <a:ext cx="17466879" cy="12308171"/>
            <a:chOff x="840039" y="2370378"/>
            <a:chExt cx="34383875" cy="24228863"/>
          </a:xfrm>
        </p:grpSpPr>
        <p:grpSp>
          <p:nvGrpSpPr>
            <p:cNvPr id="13" name="Agrupar 12"/>
            <p:cNvGrpSpPr/>
            <p:nvPr/>
          </p:nvGrpSpPr>
          <p:grpSpPr>
            <a:xfrm>
              <a:off x="840039" y="22634013"/>
              <a:ext cx="34376038" cy="3965228"/>
              <a:chOff x="821503" y="22447945"/>
              <a:chExt cx="34376038" cy="3965228"/>
            </a:xfrm>
          </p:grpSpPr>
          <p:sp>
            <p:nvSpPr>
              <p:cNvPr id="179" name="Rectángulo 178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180" name="Conector recto 179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ector recto 180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CuadroTexto 181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183" name="Conector recto 182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ector recto 183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CuadroTexto 184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186" name="CuadroTexto 185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187" name="CuadroTexto 186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188" name="CuadroTexto 187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189" name="CuadroTexto 188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190" name="CuadroTexto 189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191" name="Conector recto 190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Conector recto 191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CuadroTexto 192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194" name="CuadroTexto 193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195" name="Conector recto 194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CuadroTexto 195"/>
              <p:cNvSpPr txBox="1"/>
              <p:nvPr/>
            </p:nvSpPr>
            <p:spPr>
              <a:xfrm>
                <a:off x="9502878" y="25348340"/>
                <a:ext cx="656801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197" name="Conector recto 196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CuadroTexto 197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sp>
            <p:nvSpPr>
              <p:cNvPr id="199" name="CuadroTexto 198"/>
              <p:cNvSpPr txBox="1"/>
              <p:nvPr/>
            </p:nvSpPr>
            <p:spPr>
              <a:xfrm>
                <a:off x="16373089" y="23103914"/>
                <a:ext cx="1124693" cy="3197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a.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b.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c.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d.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e.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f.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g.</a:t>
                </a:r>
              </a:p>
            </p:txBody>
          </p:sp>
          <p:cxnSp>
            <p:nvCxnSpPr>
              <p:cNvPr id="200" name="Conector recto 199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Conector recto 200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Conector recto 201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ector recto 202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CuadroTexto 203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205" name="CuadroTexto 204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206" name="CuadroTexto 205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207" name="CuadroTexto 206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208" name="CuadroTexto 207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209" name="CuadroTexto 208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210" name="CuadroTexto 209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211" name="CuadroTexto 210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14" name="Agrupar 13"/>
            <p:cNvGrpSpPr/>
            <p:nvPr/>
          </p:nvGrpSpPr>
          <p:grpSpPr>
            <a:xfrm>
              <a:off x="840039" y="14536008"/>
              <a:ext cx="34376038" cy="3965228"/>
              <a:chOff x="821503" y="22447945"/>
              <a:chExt cx="34376038" cy="3965228"/>
            </a:xfrm>
          </p:grpSpPr>
          <p:sp>
            <p:nvSpPr>
              <p:cNvPr id="147" name="Rectángulo 146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148" name="Conector recto 147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ector recto 148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CuadroTexto 149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151" name="Conector recto 150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onector recto 151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CuadroTexto 152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154" name="CuadroTexto 153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155" name="CuadroTexto 154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156" name="CuadroTexto 155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157" name="CuadroTexto 156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158" name="CuadroTexto 157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159" name="Conector recto 158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ector recto 159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CuadroTexto 160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162" name="CuadroTexto 161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163" name="Conector recto 162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CuadroTexto 163"/>
              <p:cNvSpPr txBox="1"/>
              <p:nvPr/>
            </p:nvSpPr>
            <p:spPr>
              <a:xfrm>
                <a:off x="9502876" y="25348340"/>
                <a:ext cx="6307165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165" name="Conector recto 164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CuadroTexto 165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167" name="Conector recto 166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ector recto 167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Conector recto 168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Conector recto 169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CuadroTexto 170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72" name="CuadroTexto 171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173" name="CuadroTexto 172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174" name="CuadroTexto 173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175" name="CuadroTexto 174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76" name="CuadroTexto 175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77" name="CuadroTexto 176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78" name="CuadroTexto 177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15" name="Agrupar 14"/>
            <p:cNvGrpSpPr/>
            <p:nvPr/>
          </p:nvGrpSpPr>
          <p:grpSpPr>
            <a:xfrm>
              <a:off x="847876" y="18603829"/>
              <a:ext cx="34376038" cy="3965228"/>
              <a:chOff x="821503" y="22447945"/>
              <a:chExt cx="34376038" cy="3965228"/>
            </a:xfrm>
          </p:grpSpPr>
          <p:sp>
            <p:nvSpPr>
              <p:cNvPr id="115" name="Rectángulo 114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116" name="Conector recto 115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ector recto 116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CuadroTexto 117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119" name="Conector recto 118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ector recto 119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CuadroTexto 120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122" name="CuadroTexto 121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123" name="CuadroTexto 122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124" name="CuadroTexto 123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125" name="CuadroTexto 124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126" name="CuadroTexto 125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127" name="Conector recto 126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ector recto 127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CuadroTexto 128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130" name="CuadroTexto 129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131" name="Conector recto 130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CuadroTexto 131"/>
              <p:cNvSpPr txBox="1"/>
              <p:nvPr/>
            </p:nvSpPr>
            <p:spPr>
              <a:xfrm>
                <a:off x="9502876" y="25348340"/>
                <a:ext cx="6299326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133" name="Conector recto 132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CuadroTexto 133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135" name="Conector recto 134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ector recto 135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ector recto 136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ector recto 137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CuadroTexto 138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40" name="CuadroTexto 139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141" name="CuadroTexto 140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142" name="CuadroTexto 141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143" name="CuadroTexto 142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44" name="CuadroTexto 143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45" name="CuadroTexto 144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46" name="CuadroTexto 145"/>
              <p:cNvSpPr txBox="1"/>
              <p:nvPr/>
            </p:nvSpPr>
            <p:spPr>
              <a:xfrm>
                <a:off x="28911693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16" name="Agrupar 15"/>
            <p:cNvGrpSpPr/>
            <p:nvPr/>
          </p:nvGrpSpPr>
          <p:grpSpPr>
            <a:xfrm>
              <a:off x="847876" y="10508777"/>
              <a:ext cx="34376038" cy="4067187"/>
              <a:chOff x="821503" y="22447945"/>
              <a:chExt cx="34376038" cy="4067187"/>
            </a:xfrm>
          </p:grpSpPr>
          <p:sp>
            <p:nvSpPr>
              <p:cNvPr id="83" name="Rectángulo 82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84" name="Conector recto 83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ector recto 84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CuadroTexto 85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87" name="Conector recto 86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ector recto 87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CuadroTexto 88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90" name="CuadroTexto 89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91" name="CuadroTexto 90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92" name="CuadroTexto 91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93" name="CuadroTexto 92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94" name="CuadroTexto 93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95" name="Conector recto 94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recto 95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CuadroTexto 96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98" name="CuadroTexto 97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99" name="Conector recto 98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CuadroTexto 99"/>
              <p:cNvSpPr txBox="1"/>
              <p:nvPr/>
            </p:nvSpPr>
            <p:spPr>
              <a:xfrm>
                <a:off x="9502878" y="25348340"/>
                <a:ext cx="5127237" cy="116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  <a:p>
                <a:endParaRPr lang="es-CO" sz="1626" b="1" dirty="0">
                  <a:latin typeface="Montserrat" charset="0"/>
                  <a:ea typeface="Montserrat" charset="0"/>
                  <a:cs typeface="Montserrat" charset="0"/>
                </a:endParaRPr>
              </a:p>
            </p:txBody>
          </p:sp>
          <p:cxnSp>
            <p:nvCxnSpPr>
              <p:cNvPr id="101" name="Conector recto 100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CuadroTexto 101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103" name="Conector recto 102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ector recto 103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ector recto 104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ector recto 105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CuadroTexto 106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08" name="CuadroTexto 107"/>
              <p:cNvSpPr txBox="1"/>
              <p:nvPr/>
            </p:nvSpPr>
            <p:spPr>
              <a:xfrm>
                <a:off x="13370578" y="24680325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109" name="CuadroTexto 108"/>
              <p:cNvSpPr txBox="1"/>
              <p:nvPr/>
            </p:nvSpPr>
            <p:spPr>
              <a:xfrm>
                <a:off x="14833067" y="24680325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110" name="CuadroTexto 109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111" name="CuadroTexto 110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12" name="CuadroTexto 111"/>
              <p:cNvSpPr txBox="1"/>
              <p:nvPr/>
            </p:nvSpPr>
            <p:spPr>
              <a:xfrm>
                <a:off x="22281977" y="25900576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13" name="CuadroTexto 112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14" name="CuadroTexto 113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17" name="Agrupar 16"/>
            <p:cNvGrpSpPr/>
            <p:nvPr/>
          </p:nvGrpSpPr>
          <p:grpSpPr>
            <a:xfrm>
              <a:off x="847876" y="2370378"/>
              <a:ext cx="34376038" cy="3965228"/>
              <a:chOff x="821503" y="22447945"/>
              <a:chExt cx="34376038" cy="3965228"/>
            </a:xfrm>
          </p:grpSpPr>
          <p:sp>
            <p:nvSpPr>
              <p:cNvPr id="51" name="Rectángulo 50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52" name="Conector recto 51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52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CuadroTexto 53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55" name="Conector recto 54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cto 55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CuadroTexto 56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58" name="CuadroTexto 57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59" name="CuadroTexto 58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60" name="CuadroTexto 59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61" name="CuadroTexto 60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62" name="CuadroTexto 61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63" name="Conector recto 62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cto 63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CuadroTexto 64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66" name="CuadroTexto 65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67" name="Conector recto 66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CuadroTexto 67"/>
              <p:cNvSpPr txBox="1"/>
              <p:nvPr/>
            </p:nvSpPr>
            <p:spPr>
              <a:xfrm>
                <a:off x="9502876" y="25348340"/>
                <a:ext cx="5822882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69" name="Conector recto 68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CuadroTexto 69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71" name="Conector recto 70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ector recto 71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cto 72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recto 73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CuadroTexto 74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76" name="CuadroTexto 75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77" name="CuadroTexto 76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78" name="CuadroTexto 77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80" name="CuadroTexto 79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82" name="CuadroTexto 81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18" name="Agrupar 17"/>
            <p:cNvGrpSpPr/>
            <p:nvPr/>
          </p:nvGrpSpPr>
          <p:grpSpPr>
            <a:xfrm>
              <a:off x="847876" y="6458021"/>
              <a:ext cx="34376038" cy="3965228"/>
              <a:chOff x="821503" y="22447945"/>
              <a:chExt cx="34376038" cy="3965228"/>
            </a:xfrm>
          </p:grpSpPr>
          <p:sp>
            <p:nvSpPr>
              <p:cNvPr id="19" name="Rectángulo 18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20" name="Conector recto 19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20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CuadroTexto 21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23" name="Conector recto 22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CuadroTexto 24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27" name="CuadroTexto 26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28" name="CuadroTexto 27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29" name="CuadroTexto 28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31" name="Conector recto 30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31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CuadroTexto 32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34" name="CuadroTexto 33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35" name="Conector recto 34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CuadroTexto 35"/>
              <p:cNvSpPr txBox="1"/>
              <p:nvPr/>
            </p:nvSpPr>
            <p:spPr>
              <a:xfrm>
                <a:off x="9502876" y="25348340"/>
                <a:ext cx="512723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37" name="Conector recto 36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CuadroTexto 37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39" name="Conector recto 38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39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40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41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CuadroTexto 42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44" name="CuadroTexto 43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45" name="CuadroTexto 44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46" name="CuadroTexto 45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47" name="CuadroTexto 46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48" name="CuadroTexto 47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49" name="CuadroTexto 48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50" name="CuadroTexto 49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</p:grpSp>
      <p:sp>
        <p:nvSpPr>
          <p:cNvPr id="2" name="Rectángulo 1"/>
          <p:cNvSpPr/>
          <p:nvPr/>
        </p:nvSpPr>
        <p:spPr>
          <a:xfrm>
            <a:off x="0" y="11298426"/>
            <a:ext cx="24384000" cy="245456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174" y="6170519"/>
            <a:ext cx="1855613" cy="1324821"/>
          </a:xfrm>
          <a:prstGeom prst="rect">
            <a:avLst/>
          </a:prstGeom>
        </p:spPr>
      </p:pic>
      <p:pic>
        <p:nvPicPr>
          <p:cNvPr id="212" name="Imagen 2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123" y="8230511"/>
            <a:ext cx="1855613" cy="1324821"/>
          </a:xfrm>
          <a:prstGeom prst="rect">
            <a:avLst/>
          </a:prstGeom>
        </p:spPr>
      </p:pic>
      <p:pic>
        <p:nvPicPr>
          <p:cNvPr id="213" name="Imagen 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051" y="10303976"/>
            <a:ext cx="1855613" cy="132482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872222" y="6364659"/>
            <a:ext cx="889339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24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Arial" charset="0"/>
                <a:cs typeface="Arial" charset="0"/>
                <a:sym typeface="Helvetica Light"/>
              </a:rPr>
              <a:t>X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2400" b="1" dirty="0">
                <a:solidFill>
                  <a:srgbClr val="C00000"/>
                </a:solidFill>
                <a:latin typeface="+mj-lt"/>
                <a:ea typeface="Arial" charset="0"/>
                <a:cs typeface="Arial" charset="0"/>
              </a:rPr>
              <a:t>x</a:t>
            </a:r>
            <a:endParaRPr kumimoji="0" lang="es-ES_tradnl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14" name="CuadroTexto 213"/>
          <p:cNvSpPr txBox="1"/>
          <p:nvPr/>
        </p:nvSpPr>
        <p:spPr>
          <a:xfrm>
            <a:off x="10582022" y="8396902"/>
            <a:ext cx="889339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24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X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15" name="CuadroTexto 214"/>
          <p:cNvSpPr txBox="1"/>
          <p:nvPr/>
        </p:nvSpPr>
        <p:spPr>
          <a:xfrm>
            <a:off x="9892967" y="8398584"/>
            <a:ext cx="889339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24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x</a:t>
            </a:r>
            <a:endParaRPr kumimoji="0" lang="es-ES_tradnl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795571" y="9150547"/>
            <a:ext cx="528990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36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4 </a:t>
            </a:r>
          </a:p>
        </p:txBody>
      </p:sp>
      <p:sp>
        <p:nvSpPr>
          <p:cNvPr id="216" name="CuadroTexto 215"/>
          <p:cNvSpPr txBox="1"/>
          <p:nvPr/>
        </p:nvSpPr>
        <p:spPr>
          <a:xfrm>
            <a:off x="11496414" y="6253431"/>
            <a:ext cx="2983187" cy="75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Arial" charset="0"/>
                <a:cs typeface="Arial" charset="0"/>
                <a:sym typeface="Helvetica Light"/>
              </a:rPr>
              <a:t>Datos</a:t>
            </a:r>
            <a:r>
              <a:rPr kumimoji="0" lang="es-ES_tradnl" sz="2000" b="0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Arial" charset="0"/>
                <a:cs typeface="Arial" charset="0"/>
                <a:sym typeface="Helvetica Light"/>
              </a:rPr>
              <a:t> </a:t>
            </a:r>
            <a:r>
              <a:rPr kumimoji="0" lang="es-ES_tradnl" sz="2000" b="0" i="0" u="none" strike="noStrike" cap="none" spc="0" normalizeH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Arial" charset="0"/>
                <a:cs typeface="Arial" charset="0"/>
                <a:sym typeface="Helvetica Light"/>
              </a:rPr>
              <a:t>geolocalizados</a:t>
            </a:r>
            <a:r>
              <a:rPr kumimoji="0" lang="es-ES_tradnl" sz="2000" b="0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Arial" charset="0"/>
                <a:cs typeface="Arial" charset="0"/>
                <a:sym typeface="Helvetica Light"/>
              </a:rPr>
              <a:t> en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2000" baseline="0" dirty="0">
                <a:solidFill>
                  <a:srgbClr val="C00000"/>
                </a:solidFill>
                <a:latin typeface="+mj-lt"/>
                <a:ea typeface="Arial" charset="0"/>
                <a:cs typeface="Arial" charset="0"/>
              </a:rPr>
              <a:t>Tiempo real</a:t>
            </a:r>
            <a:endParaRPr kumimoji="0" lang="es-ES_tradnl" sz="20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17" name="CuadroTexto 216"/>
          <p:cNvSpPr txBox="1"/>
          <p:nvPr/>
        </p:nvSpPr>
        <p:spPr>
          <a:xfrm>
            <a:off x="15692973" y="6120180"/>
            <a:ext cx="1458732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Arial" charset="0"/>
                <a:cs typeface="Arial" charset="0"/>
                <a:sym typeface="Helvetica Light"/>
              </a:rPr>
              <a:t>Aplicaci</a:t>
            </a:r>
            <a:r>
              <a:rPr kumimoji="0" lang="es-ES" sz="1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Arial" charset="0"/>
                <a:cs typeface="Arial" charset="0"/>
                <a:sym typeface="Helvetica Light"/>
              </a:rPr>
              <a:t>ón móvil</a:t>
            </a:r>
            <a:endParaRPr kumimoji="0" lang="es-ES_tradnl" sz="1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18" name="CuadroTexto 217"/>
          <p:cNvSpPr txBox="1"/>
          <p:nvPr/>
        </p:nvSpPr>
        <p:spPr>
          <a:xfrm>
            <a:off x="18738990" y="6125926"/>
            <a:ext cx="1458732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Arial" charset="0"/>
                <a:cs typeface="Arial" charset="0"/>
                <a:sym typeface="Helvetica Light"/>
              </a:rPr>
              <a:t>Aplicaci</a:t>
            </a:r>
            <a:r>
              <a:rPr kumimoji="0" lang="es-ES" sz="1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Arial" charset="0"/>
                <a:cs typeface="Arial" charset="0"/>
                <a:sym typeface="Helvetica Light"/>
              </a:rPr>
              <a:t>ón móvil</a:t>
            </a:r>
            <a:endParaRPr kumimoji="0" lang="es-ES_tradnl" sz="1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Arial" charset="0"/>
              <a:cs typeface="Arial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63791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9"/>
          <p:cNvSpPr/>
          <p:nvPr/>
        </p:nvSpPr>
        <p:spPr>
          <a:xfrm>
            <a:off x="610809" y="3553008"/>
            <a:ext cx="22390222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>
                <a:solidFill>
                  <a:srgbClr val="592F82"/>
                </a:solidFill>
                <a:latin typeface="+mj-lt"/>
                <a:ea typeface="Work Sans" charset="0"/>
                <a:cs typeface="Work Sans" charset="0"/>
              </a:rPr>
              <a:t> Paso 5 </a:t>
            </a:r>
            <a:r>
              <a:rPr lang="es-ES" sz="6600" b="0" dirty="0">
                <a:solidFill>
                  <a:srgbClr val="592F82"/>
                </a:solidFill>
                <a:latin typeface="+mj-lt"/>
                <a:ea typeface="Work Sans" charset="0"/>
                <a:cs typeface="Work Sans" charset="0"/>
              </a:rPr>
              <a:t>Compartir</a:t>
            </a:r>
            <a:endParaRPr lang="es-ES_tradnl" sz="6600" b="0" dirty="0">
              <a:solidFill>
                <a:srgbClr val="592F82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7" name="Shape 99"/>
          <p:cNvSpPr/>
          <p:nvPr/>
        </p:nvSpPr>
        <p:spPr>
          <a:xfrm>
            <a:off x="996889" y="7399705"/>
            <a:ext cx="16742470" cy="218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endParaRPr lang="es-ES_tradnl" sz="12300" b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6" b="76542"/>
          <a:stretch/>
        </p:blipFill>
        <p:spPr>
          <a:xfrm>
            <a:off x="0" y="0"/>
            <a:ext cx="6457950" cy="3217537"/>
          </a:xfrm>
          <a:prstGeom prst="rect">
            <a:avLst/>
          </a:prstGeom>
        </p:spPr>
      </p:pic>
      <p:sp>
        <p:nvSpPr>
          <p:cNvPr id="9" name="Shape 99"/>
          <p:cNvSpPr/>
          <p:nvPr/>
        </p:nvSpPr>
        <p:spPr>
          <a:xfrm>
            <a:off x="6886114" y="550872"/>
            <a:ext cx="14183185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Metodolog</a:t>
            </a:r>
            <a:r>
              <a:rPr lang="es-ES" sz="96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ía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29104" y="4857209"/>
            <a:ext cx="3400291" cy="717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64" b="1">
                <a:latin typeface="+mj-lt"/>
                <a:ea typeface="Montserrat" charset="0"/>
                <a:cs typeface="Montserrat" charset="0"/>
              </a:rPr>
              <a:t>SECTOR(ES)</a:t>
            </a:r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7002227" y="5423450"/>
            <a:ext cx="7882152" cy="7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Agrupar 11"/>
          <p:cNvGrpSpPr/>
          <p:nvPr/>
        </p:nvGrpSpPr>
        <p:grpSpPr>
          <a:xfrm>
            <a:off x="3571214" y="5675266"/>
            <a:ext cx="17466879" cy="12308171"/>
            <a:chOff x="840039" y="2370378"/>
            <a:chExt cx="34383875" cy="24228863"/>
          </a:xfrm>
        </p:grpSpPr>
        <p:grpSp>
          <p:nvGrpSpPr>
            <p:cNvPr id="13" name="Agrupar 12"/>
            <p:cNvGrpSpPr/>
            <p:nvPr/>
          </p:nvGrpSpPr>
          <p:grpSpPr>
            <a:xfrm>
              <a:off x="840039" y="22634013"/>
              <a:ext cx="34376038" cy="3965228"/>
              <a:chOff x="821503" y="22447945"/>
              <a:chExt cx="34376038" cy="3965228"/>
            </a:xfrm>
          </p:grpSpPr>
          <p:sp>
            <p:nvSpPr>
              <p:cNvPr id="179" name="Rectángulo 178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180" name="Conector recto 179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ector recto 180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CuadroTexto 181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183" name="Conector recto 182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ector recto 183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CuadroTexto 184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186" name="CuadroTexto 185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187" name="CuadroTexto 186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188" name="CuadroTexto 187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189" name="CuadroTexto 188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190" name="CuadroTexto 189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191" name="Conector recto 190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Conector recto 191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CuadroTexto 192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194" name="CuadroTexto 193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195" name="Conector recto 194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6" name="CuadroTexto 195"/>
              <p:cNvSpPr txBox="1"/>
              <p:nvPr/>
            </p:nvSpPr>
            <p:spPr>
              <a:xfrm>
                <a:off x="9502878" y="25348340"/>
                <a:ext cx="656801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197" name="Conector recto 196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CuadroTexto 197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sp>
            <p:nvSpPr>
              <p:cNvPr id="199" name="CuadroTexto 198"/>
              <p:cNvSpPr txBox="1"/>
              <p:nvPr/>
            </p:nvSpPr>
            <p:spPr>
              <a:xfrm>
                <a:off x="16373089" y="23103914"/>
                <a:ext cx="1124693" cy="3197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a.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b.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c.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d.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e.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f.</a:t>
                </a:r>
              </a:p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g.</a:t>
                </a:r>
              </a:p>
            </p:txBody>
          </p:sp>
          <p:cxnSp>
            <p:nvCxnSpPr>
              <p:cNvPr id="200" name="Conector recto 199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Conector recto 200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Conector recto 201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ector recto 202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CuadroTexto 203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205" name="CuadroTexto 204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206" name="CuadroTexto 205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207" name="CuadroTexto 206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208" name="CuadroTexto 207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209" name="CuadroTexto 208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210" name="CuadroTexto 209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211" name="CuadroTexto 210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14" name="Agrupar 13"/>
            <p:cNvGrpSpPr/>
            <p:nvPr/>
          </p:nvGrpSpPr>
          <p:grpSpPr>
            <a:xfrm>
              <a:off x="840039" y="14536008"/>
              <a:ext cx="34376038" cy="3965228"/>
              <a:chOff x="821503" y="22447945"/>
              <a:chExt cx="34376038" cy="3965228"/>
            </a:xfrm>
          </p:grpSpPr>
          <p:sp>
            <p:nvSpPr>
              <p:cNvPr id="147" name="Rectángulo 146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148" name="Conector recto 147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ector recto 148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CuadroTexto 149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151" name="Conector recto 150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onector recto 151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CuadroTexto 152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154" name="CuadroTexto 153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155" name="CuadroTexto 154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156" name="CuadroTexto 155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157" name="CuadroTexto 156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158" name="CuadroTexto 157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159" name="Conector recto 158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ector recto 159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CuadroTexto 160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162" name="CuadroTexto 161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163" name="Conector recto 162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CuadroTexto 163"/>
              <p:cNvSpPr txBox="1"/>
              <p:nvPr/>
            </p:nvSpPr>
            <p:spPr>
              <a:xfrm>
                <a:off x="9502876" y="25348340"/>
                <a:ext cx="6307165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165" name="Conector recto 164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CuadroTexto 165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167" name="Conector recto 166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ector recto 167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Conector recto 168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Conector recto 169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CuadroTexto 170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72" name="CuadroTexto 171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173" name="CuadroTexto 172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174" name="CuadroTexto 173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175" name="CuadroTexto 174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76" name="CuadroTexto 175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77" name="CuadroTexto 176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78" name="CuadroTexto 177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15" name="Agrupar 14"/>
            <p:cNvGrpSpPr/>
            <p:nvPr/>
          </p:nvGrpSpPr>
          <p:grpSpPr>
            <a:xfrm>
              <a:off x="847876" y="18603829"/>
              <a:ext cx="34376038" cy="3965228"/>
              <a:chOff x="821503" y="22447945"/>
              <a:chExt cx="34376038" cy="3965228"/>
            </a:xfrm>
          </p:grpSpPr>
          <p:sp>
            <p:nvSpPr>
              <p:cNvPr id="115" name="Rectángulo 114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116" name="Conector recto 115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ector recto 116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CuadroTexto 117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119" name="Conector recto 118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ector recto 119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CuadroTexto 120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122" name="CuadroTexto 121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123" name="CuadroTexto 122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124" name="CuadroTexto 123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125" name="CuadroTexto 124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126" name="CuadroTexto 125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127" name="Conector recto 126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ector recto 127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CuadroTexto 128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130" name="CuadroTexto 129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131" name="Conector recto 130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CuadroTexto 131"/>
              <p:cNvSpPr txBox="1"/>
              <p:nvPr/>
            </p:nvSpPr>
            <p:spPr>
              <a:xfrm>
                <a:off x="9502876" y="25348340"/>
                <a:ext cx="6299326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133" name="Conector recto 132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CuadroTexto 133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135" name="Conector recto 134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ector recto 135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ector recto 136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ector recto 137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CuadroTexto 138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40" name="CuadroTexto 139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141" name="CuadroTexto 140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142" name="CuadroTexto 141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143" name="CuadroTexto 142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44" name="CuadroTexto 143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45" name="CuadroTexto 144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46" name="CuadroTexto 145"/>
              <p:cNvSpPr txBox="1"/>
              <p:nvPr/>
            </p:nvSpPr>
            <p:spPr>
              <a:xfrm>
                <a:off x="28911693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16" name="Agrupar 15"/>
            <p:cNvGrpSpPr/>
            <p:nvPr/>
          </p:nvGrpSpPr>
          <p:grpSpPr>
            <a:xfrm>
              <a:off x="847876" y="10508777"/>
              <a:ext cx="34376038" cy="4067187"/>
              <a:chOff x="821503" y="22447945"/>
              <a:chExt cx="34376038" cy="4067187"/>
            </a:xfrm>
          </p:grpSpPr>
          <p:sp>
            <p:nvSpPr>
              <p:cNvPr id="83" name="Rectángulo 82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84" name="Conector recto 83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ector recto 84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CuadroTexto 85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87" name="Conector recto 86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ector recto 87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CuadroTexto 88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90" name="CuadroTexto 89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91" name="CuadroTexto 90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92" name="CuadroTexto 91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93" name="CuadroTexto 92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94" name="CuadroTexto 93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95" name="Conector recto 94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recto 95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CuadroTexto 96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98" name="CuadroTexto 97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99" name="Conector recto 98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CuadroTexto 99"/>
              <p:cNvSpPr txBox="1"/>
              <p:nvPr/>
            </p:nvSpPr>
            <p:spPr>
              <a:xfrm>
                <a:off x="9502878" y="25348340"/>
                <a:ext cx="5127237" cy="1166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  <a:p>
                <a:endParaRPr lang="es-CO" sz="1626" b="1" dirty="0">
                  <a:latin typeface="Montserrat" charset="0"/>
                  <a:ea typeface="Montserrat" charset="0"/>
                  <a:cs typeface="Montserrat" charset="0"/>
                </a:endParaRPr>
              </a:p>
            </p:txBody>
          </p:sp>
          <p:cxnSp>
            <p:nvCxnSpPr>
              <p:cNvPr id="101" name="Conector recto 100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CuadroTexto 101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103" name="Conector recto 102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ector recto 103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ector recto 104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ector recto 105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CuadroTexto 106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08" name="CuadroTexto 107"/>
              <p:cNvSpPr txBox="1"/>
              <p:nvPr/>
            </p:nvSpPr>
            <p:spPr>
              <a:xfrm>
                <a:off x="13370578" y="24680325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109" name="CuadroTexto 108"/>
              <p:cNvSpPr txBox="1"/>
              <p:nvPr/>
            </p:nvSpPr>
            <p:spPr>
              <a:xfrm>
                <a:off x="14833067" y="24680325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110" name="CuadroTexto 109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111" name="CuadroTexto 110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12" name="CuadroTexto 111"/>
              <p:cNvSpPr txBox="1"/>
              <p:nvPr/>
            </p:nvSpPr>
            <p:spPr>
              <a:xfrm>
                <a:off x="22281977" y="25900576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13" name="CuadroTexto 112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114" name="CuadroTexto 113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17" name="Agrupar 16"/>
            <p:cNvGrpSpPr/>
            <p:nvPr/>
          </p:nvGrpSpPr>
          <p:grpSpPr>
            <a:xfrm>
              <a:off x="847876" y="2370378"/>
              <a:ext cx="34376038" cy="3965228"/>
              <a:chOff x="821503" y="22447945"/>
              <a:chExt cx="34376038" cy="3965228"/>
            </a:xfrm>
          </p:grpSpPr>
          <p:sp>
            <p:nvSpPr>
              <p:cNvPr id="51" name="Rectángulo 50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52" name="Conector recto 51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52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CuadroTexto 53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55" name="Conector recto 54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cto 55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CuadroTexto 56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58" name="CuadroTexto 57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59" name="CuadroTexto 58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60" name="CuadroTexto 59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61" name="CuadroTexto 60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62" name="CuadroTexto 61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63" name="Conector recto 62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cto 63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CuadroTexto 64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66" name="CuadroTexto 65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67" name="Conector recto 66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CuadroTexto 67"/>
              <p:cNvSpPr txBox="1"/>
              <p:nvPr/>
            </p:nvSpPr>
            <p:spPr>
              <a:xfrm>
                <a:off x="9502876" y="25348340"/>
                <a:ext cx="5822882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69" name="Conector recto 68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CuadroTexto 69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71" name="Conector recto 70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ector recto 71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cto 72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recto 73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CuadroTexto 74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76" name="CuadroTexto 75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77" name="CuadroTexto 76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78" name="CuadroTexto 77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80" name="CuadroTexto 79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82" name="CuadroTexto 81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  <p:grpSp>
          <p:nvGrpSpPr>
            <p:cNvPr id="18" name="Agrupar 17"/>
            <p:cNvGrpSpPr/>
            <p:nvPr/>
          </p:nvGrpSpPr>
          <p:grpSpPr>
            <a:xfrm>
              <a:off x="847876" y="6458021"/>
              <a:ext cx="34376038" cy="3965228"/>
              <a:chOff x="821503" y="22447945"/>
              <a:chExt cx="34376038" cy="3965228"/>
            </a:xfrm>
          </p:grpSpPr>
          <p:sp>
            <p:nvSpPr>
              <p:cNvPr id="19" name="Rectángulo 18"/>
              <p:cNvSpPr/>
              <p:nvPr/>
            </p:nvSpPr>
            <p:spPr>
              <a:xfrm>
                <a:off x="821503" y="22447946"/>
                <a:ext cx="34376038" cy="39652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8929"/>
              </a:p>
            </p:txBody>
          </p:sp>
          <p:cxnSp>
            <p:nvCxnSpPr>
              <p:cNvPr id="20" name="Conector recto 19"/>
              <p:cNvCxnSpPr/>
              <p:nvPr/>
            </p:nvCxnSpPr>
            <p:spPr>
              <a:xfrm>
                <a:off x="9436389" y="22447945"/>
                <a:ext cx="12973" cy="39652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20"/>
              <p:cNvCxnSpPr/>
              <p:nvPr/>
            </p:nvCxnSpPr>
            <p:spPr>
              <a:xfrm>
                <a:off x="16210785" y="22451360"/>
                <a:ext cx="12750" cy="3961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CuadroTexto 21"/>
              <p:cNvSpPr txBox="1"/>
              <p:nvPr/>
            </p:nvSpPr>
            <p:spPr>
              <a:xfrm>
                <a:off x="928364" y="22593657"/>
                <a:ext cx="8249939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Nombre / Tema dato abierto</a:t>
                </a:r>
              </a:p>
            </p:txBody>
          </p:sp>
          <p:cxnSp>
            <p:nvCxnSpPr>
              <p:cNvPr id="23" name="Conector recto 22"/>
              <p:cNvCxnSpPr/>
              <p:nvPr/>
            </p:nvCxnSpPr>
            <p:spPr>
              <a:xfrm flipV="1">
                <a:off x="9449363" y="23776317"/>
                <a:ext cx="6761422" cy="26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/>
              <p:cNvCxnSpPr/>
              <p:nvPr/>
            </p:nvCxnSpPr>
            <p:spPr>
              <a:xfrm flipV="1">
                <a:off x="9449363" y="24546562"/>
                <a:ext cx="6761422" cy="62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CuadroTexto 24"/>
              <p:cNvSpPr txBox="1"/>
              <p:nvPr/>
            </p:nvSpPr>
            <p:spPr>
              <a:xfrm>
                <a:off x="9103814" y="22600852"/>
                <a:ext cx="532496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Entidad responsable</a:t>
                </a:r>
              </a:p>
            </p:txBody>
          </p:sp>
          <p:sp>
            <p:nvSpPr>
              <p:cNvPr id="26" name="CuadroTexto 25"/>
              <p:cNvSpPr txBox="1"/>
              <p:nvPr/>
            </p:nvSpPr>
            <p:spPr>
              <a:xfrm>
                <a:off x="9534140" y="23872174"/>
                <a:ext cx="2033348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Existe</a:t>
                </a:r>
              </a:p>
            </p:txBody>
          </p:sp>
          <p:sp>
            <p:nvSpPr>
              <p:cNvPr id="27" name="CuadroTexto 26"/>
              <p:cNvSpPr txBox="1"/>
              <p:nvPr/>
            </p:nvSpPr>
            <p:spPr>
              <a:xfrm>
                <a:off x="9441043" y="24658186"/>
                <a:ext cx="401895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¿Es posible abrir?</a:t>
                </a:r>
              </a:p>
            </p:txBody>
          </p:sp>
          <p:sp>
            <p:nvSpPr>
              <p:cNvPr id="28" name="CuadroTexto 27"/>
              <p:cNvSpPr txBox="1"/>
              <p:nvPr/>
            </p:nvSpPr>
            <p:spPr>
              <a:xfrm>
                <a:off x="13355458" y="23914218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29" name="CuadroTexto 28"/>
              <p:cNvSpPr txBox="1"/>
              <p:nvPr/>
            </p:nvSpPr>
            <p:spPr>
              <a:xfrm>
                <a:off x="14817947" y="23914218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30" name="CuadroTexto 29"/>
              <p:cNvSpPr txBox="1"/>
              <p:nvPr/>
            </p:nvSpPr>
            <p:spPr>
              <a:xfrm>
                <a:off x="22296512" y="22505859"/>
                <a:ext cx="637130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Ideas de aprovechamiento</a:t>
                </a:r>
              </a:p>
            </p:txBody>
          </p:sp>
          <p:cxnSp>
            <p:nvCxnSpPr>
              <p:cNvPr id="31" name="Conector recto 30"/>
              <p:cNvCxnSpPr/>
              <p:nvPr/>
            </p:nvCxnSpPr>
            <p:spPr>
              <a:xfrm>
                <a:off x="22203404" y="24725216"/>
                <a:ext cx="12994137" cy="16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31"/>
              <p:cNvCxnSpPr/>
              <p:nvPr/>
            </p:nvCxnSpPr>
            <p:spPr>
              <a:xfrm>
                <a:off x="28667821" y="23097400"/>
                <a:ext cx="0" cy="30860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CuadroTexto 32"/>
              <p:cNvSpPr txBox="1"/>
              <p:nvPr/>
            </p:nvSpPr>
            <p:spPr>
              <a:xfrm>
                <a:off x="22299001" y="23060379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1</a:t>
                </a:r>
              </a:p>
            </p:txBody>
          </p:sp>
          <p:sp>
            <p:nvSpPr>
              <p:cNvPr id="34" name="CuadroTexto 33"/>
              <p:cNvSpPr txBox="1"/>
              <p:nvPr/>
            </p:nvSpPr>
            <p:spPr>
              <a:xfrm>
                <a:off x="22329499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3</a:t>
                </a:r>
              </a:p>
            </p:txBody>
          </p:sp>
          <p:cxnSp>
            <p:nvCxnSpPr>
              <p:cNvPr id="35" name="Conector recto 34"/>
              <p:cNvCxnSpPr/>
              <p:nvPr/>
            </p:nvCxnSpPr>
            <p:spPr>
              <a:xfrm>
                <a:off x="9449363" y="25326103"/>
                <a:ext cx="6776000" cy="222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CuadroTexto 35"/>
              <p:cNvSpPr txBox="1"/>
              <p:nvPr/>
            </p:nvSpPr>
            <p:spPr>
              <a:xfrm>
                <a:off x="9502876" y="25348340"/>
                <a:ext cx="5127237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Tiempo apertura (Meses)</a:t>
                </a:r>
              </a:p>
            </p:txBody>
          </p:sp>
          <p:cxnSp>
            <p:nvCxnSpPr>
              <p:cNvPr id="37" name="Conector recto 36"/>
              <p:cNvCxnSpPr/>
              <p:nvPr/>
            </p:nvCxnSpPr>
            <p:spPr>
              <a:xfrm>
                <a:off x="22203404" y="22447945"/>
                <a:ext cx="0" cy="39652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CuadroTexto 37"/>
              <p:cNvSpPr txBox="1"/>
              <p:nvPr/>
            </p:nvSpPr>
            <p:spPr>
              <a:xfrm>
                <a:off x="16225363" y="22454536"/>
                <a:ext cx="5768041" cy="67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26" b="1" dirty="0">
                    <a:latin typeface="Montserrat" charset="0"/>
                    <a:ea typeface="Montserrat" charset="0"/>
                    <a:cs typeface="Montserrat" charset="0"/>
                  </a:rPr>
                  <a:t>Alcance del dato - tema</a:t>
                </a:r>
              </a:p>
            </p:txBody>
          </p:sp>
          <p:cxnSp>
            <p:nvCxnSpPr>
              <p:cNvPr id="39" name="Conector recto 38"/>
              <p:cNvCxnSpPr/>
              <p:nvPr/>
            </p:nvCxnSpPr>
            <p:spPr>
              <a:xfrm>
                <a:off x="22329498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cto 39"/>
              <p:cNvCxnSpPr/>
              <p:nvPr/>
            </p:nvCxnSpPr>
            <p:spPr>
              <a:xfrm>
                <a:off x="22393244" y="25930165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cto 40"/>
              <p:cNvCxnSpPr/>
              <p:nvPr/>
            </p:nvCxnSpPr>
            <p:spPr>
              <a:xfrm>
                <a:off x="28836321" y="24241963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cto 41"/>
              <p:cNvCxnSpPr/>
              <p:nvPr/>
            </p:nvCxnSpPr>
            <p:spPr>
              <a:xfrm>
                <a:off x="28836321" y="25926096"/>
                <a:ext cx="61778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CuadroTexto 42"/>
              <p:cNvSpPr txBox="1"/>
              <p:nvPr/>
            </p:nvSpPr>
            <p:spPr>
              <a:xfrm>
                <a:off x="22259811" y="24207005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44" name="CuadroTexto 43"/>
              <p:cNvSpPr txBox="1"/>
              <p:nvPr/>
            </p:nvSpPr>
            <p:spPr>
              <a:xfrm>
                <a:off x="13370578" y="24680326"/>
                <a:ext cx="1282494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SÍ</a:t>
                </a:r>
              </a:p>
            </p:txBody>
          </p:sp>
          <p:sp>
            <p:nvSpPr>
              <p:cNvPr id="45" name="CuadroTexto 44"/>
              <p:cNvSpPr txBox="1"/>
              <p:nvPr/>
            </p:nvSpPr>
            <p:spPr>
              <a:xfrm>
                <a:off x="14833067" y="24680326"/>
                <a:ext cx="1229991" cy="612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No</a:t>
                </a:r>
              </a:p>
            </p:txBody>
          </p:sp>
          <p:sp>
            <p:nvSpPr>
              <p:cNvPr id="46" name="CuadroTexto 45"/>
              <p:cNvSpPr txBox="1"/>
              <p:nvPr/>
            </p:nvSpPr>
            <p:spPr>
              <a:xfrm>
                <a:off x="28741881" y="23029628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2</a:t>
                </a:r>
              </a:p>
            </p:txBody>
          </p:sp>
          <p:sp>
            <p:nvSpPr>
              <p:cNvPr id="47" name="CuadroTexto 46"/>
              <p:cNvSpPr txBox="1"/>
              <p:nvPr/>
            </p:nvSpPr>
            <p:spPr>
              <a:xfrm>
                <a:off x="28764076" y="2420937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48" name="CuadroTexto 47"/>
              <p:cNvSpPr txBox="1"/>
              <p:nvPr/>
            </p:nvSpPr>
            <p:spPr>
              <a:xfrm>
                <a:off x="22281977" y="25900577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49" name="CuadroTexto 48"/>
              <p:cNvSpPr txBox="1"/>
              <p:nvPr/>
            </p:nvSpPr>
            <p:spPr>
              <a:xfrm>
                <a:off x="28764076" y="25901801"/>
                <a:ext cx="2353947" cy="489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016" dirty="0">
                    <a:latin typeface="Montserrat" charset="0"/>
                    <a:ea typeface="Montserrat" charset="0"/>
                    <a:cs typeface="Montserrat" charset="0"/>
                  </a:rPr>
                  <a:t>Problemática</a:t>
                </a:r>
              </a:p>
            </p:txBody>
          </p:sp>
          <p:sp>
            <p:nvSpPr>
              <p:cNvPr id="50" name="CuadroTexto 49"/>
              <p:cNvSpPr txBox="1"/>
              <p:nvPr/>
            </p:nvSpPr>
            <p:spPr>
              <a:xfrm>
                <a:off x="28817098" y="24766287"/>
                <a:ext cx="2929159" cy="61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422" dirty="0">
                    <a:latin typeface="Montserrat" charset="0"/>
                    <a:ea typeface="Montserrat" charset="0"/>
                    <a:cs typeface="Montserrat" charset="0"/>
                  </a:rPr>
                  <a:t>Idea No. 4</a:t>
                </a:r>
              </a:p>
            </p:txBody>
          </p:sp>
        </p:grpSp>
      </p:grpSp>
      <p:sp>
        <p:nvSpPr>
          <p:cNvPr id="2" name="Rectángulo 1"/>
          <p:cNvSpPr/>
          <p:nvPr/>
        </p:nvSpPr>
        <p:spPr>
          <a:xfrm>
            <a:off x="0" y="11298426"/>
            <a:ext cx="24384000" cy="245456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174" y="6170519"/>
            <a:ext cx="1855613" cy="1324821"/>
          </a:xfrm>
          <a:prstGeom prst="rect">
            <a:avLst/>
          </a:prstGeom>
        </p:spPr>
      </p:pic>
      <p:pic>
        <p:nvPicPr>
          <p:cNvPr id="212" name="Imagen 2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123" y="8230511"/>
            <a:ext cx="1855613" cy="1324821"/>
          </a:xfrm>
          <a:prstGeom prst="rect">
            <a:avLst/>
          </a:prstGeom>
        </p:spPr>
      </p:pic>
      <p:pic>
        <p:nvPicPr>
          <p:cNvPr id="213" name="Imagen 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051" y="10303976"/>
            <a:ext cx="1855613" cy="132482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872222" y="6364659"/>
            <a:ext cx="889339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24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X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24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x</a:t>
            </a:r>
            <a:endParaRPr kumimoji="0" lang="es-ES_tradnl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14" name="CuadroTexto 213"/>
          <p:cNvSpPr txBox="1"/>
          <p:nvPr/>
        </p:nvSpPr>
        <p:spPr>
          <a:xfrm>
            <a:off x="10582022" y="8396902"/>
            <a:ext cx="889339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24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X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15" name="CuadroTexto 214"/>
          <p:cNvSpPr txBox="1"/>
          <p:nvPr/>
        </p:nvSpPr>
        <p:spPr>
          <a:xfrm>
            <a:off x="9892967" y="8398584"/>
            <a:ext cx="889339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24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x</a:t>
            </a:r>
            <a:endParaRPr kumimoji="0" lang="es-ES_tradnl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795571" y="9150547"/>
            <a:ext cx="528990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36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4 </a:t>
            </a:r>
          </a:p>
        </p:txBody>
      </p:sp>
      <p:sp>
        <p:nvSpPr>
          <p:cNvPr id="216" name="CuadroTexto 215"/>
          <p:cNvSpPr txBox="1"/>
          <p:nvPr/>
        </p:nvSpPr>
        <p:spPr>
          <a:xfrm>
            <a:off x="11496414" y="6253431"/>
            <a:ext cx="2983187" cy="75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Arial" charset="0"/>
                <a:cs typeface="Arial" charset="0"/>
                <a:sym typeface="Helvetica Light"/>
              </a:rPr>
              <a:t>Datos</a:t>
            </a:r>
            <a:r>
              <a:rPr kumimoji="0" lang="es-ES_tradnl" sz="2000" b="0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Arial" charset="0"/>
                <a:cs typeface="Arial" charset="0"/>
                <a:sym typeface="Helvetica Light"/>
              </a:rPr>
              <a:t> </a:t>
            </a:r>
            <a:r>
              <a:rPr kumimoji="0" lang="es-ES_tradnl" sz="2000" b="0" i="0" u="none" strike="noStrike" cap="none" spc="0" normalizeH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Arial" charset="0"/>
                <a:cs typeface="Arial" charset="0"/>
                <a:sym typeface="Helvetica Light"/>
              </a:rPr>
              <a:t>geolocalizados</a:t>
            </a:r>
            <a:r>
              <a:rPr kumimoji="0" lang="es-ES_tradnl" sz="2000" b="0" i="0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Arial" charset="0"/>
                <a:cs typeface="Arial" charset="0"/>
                <a:sym typeface="Helvetica Light"/>
              </a:rPr>
              <a:t> en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_tradnl" sz="2000" baseline="0" dirty="0">
                <a:solidFill>
                  <a:srgbClr val="C00000"/>
                </a:solidFill>
                <a:latin typeface="+mj-lt"/>
                <a:ea typeface="Arial" charset="0"/>
                <a:cs typeface="Arial" charset="0"/>
              </a:rPr>
              <a:t>Tiempo real</a:t>
            </a:r>
            <a:endParaRPr kumimoji="0" lang="es-ES_tradnl" sz="20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17" name="CuadroTexto 216"/>
          <p:cNvSpPr txBox="1"/>
          <p:nvPr/>
        </p:nvSpPr>
        <p:spPr>
          <a:xfrm>
            <a:off x="15692973" y="6120180"/>
            <a:ext cx="1458732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Arial" charset="0"/>
                <a:cs typeface="Arial" charset="0"/>
                <a:sym typeface="Helvetica Light"/>
              </a:rPr>
              <a:t>Aplicaci</a:t>
            </a:r>
            <a:r>
              <a:rPr kumimoji="0" lang="es-ES" sz="1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Arial" charset="0"/>
                <a:cs typeface="Arial" charset="0"/>
                <a:sym typeface="Helvetica Light"/>
              </a:rPr>
              <a:t>ón móvil</a:t>
            </a:r>
            <a:endParaRPr kumimoji="0" lang="es-ES_tradnl" sz="1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18" name="CuadroTexto 217"/>
          <p:cNvSpPr txBox="1"/>
          <p:nvPr/>
        </p:nvSpPr>
        <p:spPr>
          <a:xfrm>
            <a:off x="18738990" y="6068776"/>
            <a:ext cx="1458732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Arial" charset="0"/>
                <a:cs typeface="Arial" charset="0"/>
                <a:sym typeface="Helvetica Light"/>
              </a:rPr>
              <a:t>Aplicaci</a:t>
            </a:r>
            <a:r>
              <a:rPr kumimoji="0" lang="es-ES" sz="1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Arial" charset="0"/>
                <a:cs typeface="Arial" charset="0"/>
                <a:sym typeface="Helvetica Light"/>
              </a:rPr>
              <a:t>ón móvil</a:t>
            </a:r>
            <a:endParaRPr kumimoji="0" lang="es-ES_tradnl" sz="1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19" name="CuadroTexto 218"/>
          <p:cNvSpPr txBox="1"/>
          <p:nvPr/>
        </p:nvSpPr>
        <p:spPr>
          <a:xfrm>
            <a:off x="18765599" y="7009186"/>
            <a:ext cx="1566133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1400" b="1" i="0" u="none" strike="noStrike" cap="none" spc="0" normalizeH="0" baseline="0" dirty="0" err="1">
                <a:ln>
                  <a:noFill/>
                </a:ln>
                <a:solidFill>
                  <a:srgbClr val="592F82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Aplicaci</a:t>
            </a:r>
            <a:r>
              <a:rPr kumimoji="0" lang="es-ES" sz="1400" b="1" i="0" u="none" strike="noStrike" cap="none" spc="0" normalizeH="0" baseline="0" dirty="0">
                <a:ln>
                  <a:noFill/>
                </a:ln>
                <a:solidFill>
                  <a:srgbClr val="592F82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ón móvil</a:t>
            </a:r>
            <a:endParaRPr kumimoji="0" lang="es-ES_tradnl" sz="1400" b="1" i="0" u="none" strike="noStrike" cap="none" spc="0" normalizeH="0" baseline="0" dirty="0">
              <a:ln>
                <a:noFill/>
              </a:ln>
              <a:solidFill>
                <a:srgbClr val="592F82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  <p:sp>
        <p:nvSpPr>
          <p:cNvPr id="220" name="CuadroTexto 219"/>
          <p:cNvSpPr txBox="1"/>
          <p:nvPr/>
        </p:nvSpPr>
        <p:spPr>
          <a:xfrm>
            <a:off x="15603890" y="6881067"/>
            <a:ext cx="1566133" cy="35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1400" b="1" i="0" u="none" strike="noStrike" cap="none" spc="0" normalizeH="0" baseline="0" dirty="0" err="1">
                <a:ln>
                  <a:noFill/>
                </a:ln>
                <a:solidFill>
                  <a:srgbClr val="592F82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Aplicaci</a:t>
            </a:r>
            <a:r>
              <a:rPr kumimoji="0" lang="es-ES" sz="1400" b="1" i="0" u="none" strike="noStrike" cap="none" spc="0" normalizeH="0" baseline="0" dirty="0">
                <a:ln>
                  <a:noFill/>
                </a:ln>
                <a:solidFill>
                  <a:srgbClr val="592F82"/>
                </a:solidFill>
                <a:effectLst/>
                <a:uFillTx/>
                <a:latin typeface="Arial" charset="0"/>
                <a:ea typeface="Arial" charset="0"/>
                <a:cs typeface="Arial" charset="0"/>
                <a:sym typeface="Helvetica Light"/>
              </a:rPr>
              <a:t>ón móvil</a:t>
            </a:r>
            <a:endParaRPr kumimoji="0" lang="es-ES_tradnl" sz="1400" b="1" i="0" u="none" strike="noStrike" cap="none" spc="0" normalizeH="0" baseline="0" dirty="0">
              <a:ln>
                <a:noFill/>
              </a:ln>
              <a:solidFill>
                <a:srgbClr val="592F82"/>
              </a:solidFill>
              <a:effectLst/>
              <a:uFillTx/>
              <a:latin typeface="Arial" charset="0"/>
              <a:ea typeface="Arial" charset="0"/>
              <a:cs typeface="Arial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25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Shape 99"/>
          <p:cNvSpPr/>
          <p:nvPr/>
        </p:nvSpPr>
        <p:spPr>
          <a:xfrm>
            <a:off x="6733715" y="460028"/>
            <a:ext cx="12265486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es-ES_tradnl" sz="880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Agenda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5" name="Shape 99"/>
          <p:cNvSpPr/>
          <p:nvPr/>
        </p:nvSpPr>
        <p:spPr>
          <a:xfrm>
            <a:off x="6729927" y="1545952"/>
            <a:ext cx="10916570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es-ES_tradnl" sz="88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Taller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117067" y="4205038"/>
            <a:ext cx="22921657" cy="683263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914400" lvl="0" indent="-914400" algn="l">
              <a:buFont typeface="+mj-lt"/>
              <a:buAutoNum type="arabicPeriod"/>
            </a:pPr>
            <a:r>
              <a:rPr lang="es-ES" sz="5400" dirty="0">
                <a:latin typeface="+mj-lt"/>
              </a:rPr>
              <a:t>Objetivos</a:t>
            </a:r>
          </a:p>
          <a:p>
            <a:pPr marL="914400" lvl="0" indent="-914400" algn="l">
              <a:buFont typeface="+mj-lt"/>
              <a:buAutoNum type="arabicPeriod"/>
            </a:pPr>
            <a:r>
              <a:rPr lang="es-ES" sz="5400" dirty="0">
                <a:latin typeface="+mj-lt"/>
              </a:rPr>
              <a:t>Apertura y uso de datos estratégicos</a:t>
            </a:r>
          </a:p>
          <a:p>
            <a:pPr marL="914400" lvl="0" indent="-914400" algn="l">
              <a:buFont typeface="+mj-lt"/>
              <a:buAutoNum type="arabicPeriod"/>
            </a:pPr>
            <a:r>
              <a:rPr lang="es-ES" sz="5400" dirty="0">
                <a:latin typeface="+mj-lt"/>
              </a:rPr>
              <a:t>Taller</a:t>
            </a:r>
          </a:p>
          <a:p>
            <a:pPr marL="914400" lvl="0" indent="-914400" algn="l">
              <a:buFont typeface="Arial" charset="0"/>
              <a:buChar char="•"/>
            </a:pPr>
            <a:r>
              <a:rPr lang="es-ES" sz="5400" dirty="0">
                <a:latin typeface="+mj-lt"/>
              </a:rPr>
              <a:t>Los datos que necesita el ecosistema y los sectores que los producen</a:t>
            </a:r>
          </a:p>
          <a:p>
            <a:pPr marL="914400" lvl="4" indent="-914400" algn="l">
              <a:buFont typeface="Arial" charset="0"/>
              <a:buChar char="•"/>
            </a:pPr>
            <a:r>
              <a:rPr lang="es-ES" sz="5400" dirty="0">
                <a:latin typeface="+mj-lt"/>
              </a:rPr>
              <a:t>Datos ¿se tienen? ¿Se pueden tener? ¿Cómo se pueden usar?
Presentación de resultados y conclusiones</a:t>
            </a:r>
          </a:p>
          <a:p>
            <a:pPr lvl="4" indent="0" algn="l"/>
            <a:r>
              <a:rPr lang="es-ES" sz="5400" dirty="0">
                <a:latin typeface="+mj-lt"/>
              </a:rPr>
              <a:t>4. </a:t>
            </a:r>
            <a:r>
              <a:rPr lang="es-ES" sz="5400" dirty="0">
                <a:latin typeface="+mj-lt"/>
                <a:sym typeface="Calibri"/>
              </a:rPr>
              <a:t>Máxima velocidad </a:t>
            </a:r>
            <a:endParaRPr lang="es-CO" sz="5400" dirty="0">
              <a:latin typeface="+mj-lt"/>
              <a:sym typeface="Calibri"/>
            </a:endParaRPr>
          </a:p>
          <a:p>
            <a:pPr marL="914400" marR="0" indent="-914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s-CO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63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9"/>
          <p:cNvSpPr/>
          <p:nvPr/>
        </p:nvSpPr>
        <p:spPr>
          <a:xfrm>
            <a:off x="610809" y="3553008"/>
            <a:ext cx="22390222" cy="130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6600" b="0" dirty="0">
                <a:solidFill>
                  <a:srgbClr val="592F82"/>
                </a:solidFill>
                <a:latin typeface="+mj-lt"/>
                <a:ea typeface="Work Sans" charset="0"/>
                <a:cs typeface="Work Sans" charset="0"/>
              </a:rPr>
              <a:t> Paso 6 </a:t>
            </a:r>
            <a:r>
              <a:rPr lang="es-ES" sz="6600" b="0" dirty="0">
                <a:solidFill>
                  <a:srgbClr val="592F82"/>
                </a:solidFill>
                <a:latin typeface="+mj-lt"/>
                <a:ea typeface="Work Sans" charset="0"/>
                <a:cs typeface="Work Sans" charset="0"/>
              </a:rPr>
              <a:t>Presentación de resultados y conclusiones</a:t>
            </a:r>
            <a:endParaRPr lang="es-ES_tradnl" sz="6600" b="0" dirty="0">
              <a:solidFill>
                <a:srgbClr val="592F82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6" b="76542"/>
          <a:stretch/>
        </p:blipFill>
        <p:spPr>
          <a:xfrm>
            <a:off x="0" y="0"/>
            <a:ext cx="6457950" cy="3217537"/>
          </a:xfrm>
          <a:prstGeom prst="rect">
            <a:avLst/>
          </a:prstGeom>
        </p:spPr>
      </p:pic>
      <p:sp>
        <p:nvSpPr>
          <p:cNvPr id="9" name="Shape 99"/>
          <p:cNvSpPr/>
          <p:nvPr/>
        </p:nvSpPr>
        <p:spPr>
          <a:xfrm>
            <a:off x="6886114" y="550872"/>
            <a:ext cx="14183185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Metodolog</a:t>
            </a:r>
            <a:r>
              <a:rPr lang="es-ES" sz="96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ía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221" name="Imagen 2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950" y="4952999"/>
            <a:ext cx="6597650" cy="752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4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Shape 99"/>
          <p:cNvSpPr/>
          <p:nvPr/>
        </p:nvSpPr>
        <p:spPr>
          <a:xfrm>
            <a:off x="996889" y="4894409"/>
            <a:ext cx="22390222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es-ES_tradnl" sz="9600" dirty="0">
                <a:solidFill>
                  <a:schemeClr val="bg1"/>
                </a:solidFill>
                <a:latin typeface="Work Sans" charset="0"/>
                <a:ea typeface="Work Sans" charset="0"/>
                <a:cs typeface="Work Sans" charset="0"/>
              </a:rPr>
              <a:t>4. MAXIMA VELOCIDAD</a:t>
            </a:r>
          </a:p>
        </p:txBody>
      </p:sp>
      <p:sp>
        <p:nvSpPr>
          <p:cNvPr id="7" name="Shape 99"/>
          <p:cNvSpPr/>
          <p:nvPr/>
        </p:nvSpPr>
        <p:spPr>
          <a:xfrm>
            <a:off x="996889" y="7399705"/>
            <a:ext cx="16742470" cy="218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endParaRPr lang="es-ES_tradnl" sz="12300" b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50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2959" r="1891" b="15623"/>
          <a:stretch/>
        </p:blipFill>
        <p:spPr>
          <a:xfrm>
            <a:off x="1219200" y="4368800"/>
            <a:ext cx="11201400" cy="4064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6" b="76542"/>
          <a:stretch/>
        </p:blipFill>
        <p:spPr>
          <a:xfrm>
            <a:off x="0" y="0"/>
            <a:ext cx="6457950" cy="3217537"/>
          </a:xfrm>
          <a:prstGeom prst="rect">
            <a:avLst/>
          </a:prstGeom>
        </p:spPr>
      </p:pic>
      <p:sp>
        <p:nvSpPr>
          <p:cNvPr id="4" name="Shape 99"/>
          <p:cNvSpPr/>
          <p:nvPr/>
        </p:nvSpPr>
        <p:spPr>
          <a:xfrm>
            <a:off x="6886114" y="550872"/>
            <a:ext cx="14183185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M</a:t>
            </a:r>
            <a:r>
              <a:rPr lang="es-ES" sz="96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áxima</a:t>
            </a:r>
            <a:r>
              <a:rPr lang="es-ES" sz="96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 Velocidad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420600" y="4661862"/>
            <a:ext cx="11480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400">
                <a:solidFill>
                  <a:srgbClr val="333333"/>
                </a:solidFill>
                <a:latin typeface="+mj-lt"/>
                <a:ea typeface="Arial" charset="0"/>
                <a:cs typeface="Arial" charset="0"/>
              </a:rPr>
              <a:t>El concurso donde las entidades públicas podrán avanzar en la Estrategia de Gobierno en línea y demostrar las capacidades de los equipos de trabajo que hacen posible su implementación.</a:t>
            </a:r>
            <a:endParaRPr lang="es-ES_tradnl" sz="440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87600" y="10484861"/>
            <a:ext cx="16129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latin typeface="+mj-lt"/>
              </a:rPr>
              <a:t>http://</a:t>
            </a:r>
            <a:r>
              <a:rPr lang="es-ES_tradnl" dirty="0" err="1">
                <a:latin typeface="+mj-lt"/>
              </a:rPr>
              <a:t>www.maximavelocidad.gov.co</a:t>
            </a:r>
            <a:endParaRPr lang="es-ES_tradnl" dirty="0">
              <a:latin typeface="+mj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239000" y="11704371"/>
            <a:ext cx="1219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b="1" cap="all" dirty="0">
                <a:solidFill>
                  <a:srgbClr val="592F82"/>
                </a:solidFill>
                <a:latin typeface="+mj-lt"/>
              </a:rPr>
              <a:t>RETO 4. APERTURA Y DIVULGACIÓN DE DATOS ESTRATÉGICOS</a:t>
            </a:r>
          </a:p>
        </p:txBody>
      </p:sp>
    </p:spTree>
    <p:extLst>
      <p:ext uri="{BB962C8B-B14F-4D97-AF65-F5344CB8AC3E}">
        <p14:creationId xmlns:p14="http://schemas.microsoft.com/office/powerpoint/2010/main" val="811856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6" b="76542"/>
          <a:stretch/>
        </p:blipFill>
        <p:spPr>
          <a:xfrm>
            <a:off x="0" y="0"/>
            <a:ext cx="6457950" cy="3217537"/>
          </a:xfrm>
          <a:prstGeom prst="rect">
            <a:avLst/>
          </a:prstGeom>
        </p:spPr>
      </p:pic>
      <p:sp>
        <p:nvSpPr>
          <p:cNvPr id="4" name="Shape 99"/>
          <p:cNvSpPr/>
          <p:nvPr/>
        </p:nvSpPr>
        <p:spPr>
          <a:xfrm>
            <a:off x="6886114" y="-3125"/>
            <a:ext cx="14183185" cy="2873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M</a:t>
            </a:r>
            <a:r>
              <a:rPr lang="es-ES" sz="96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áxima</a:t>
            </a:r>
            <a:r>
              <a:rPr lang="es-ES" sz="96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 Velocidad</a:t>
            </a:r>
          </a:p>
          <a:p>
            <a:pPr algn="l"/>
            <a:r>
              <a:rPr lang="es-ES" sz="7200" b="0" dirty="0">
                <a:solidFill>
                  <a:schemeClr val="accent6">
                    <a:lumMod val="75000"/>
                  </a:schemeClr>
                </a:solidFill>
                <a:latin typeface="+mj-lt"/>
                <a:ea typeface="Arial" charset="0"/>
                <a:cs typeface="Arial" charset="0"/>
              </a:rPr>
              <a:t>Retos Principales</a:t>
            </a:r>
            <a:endParaRPr lang="es-ES_tradnl" sz="6600" b="0" dirty="0">
              <a:solidFill>
                <a:srgbClr val="54297F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28974" y="6294171"/>
            <a:ext cx="1665922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dirty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Arial" charset="0"/>
              </a:rPr>
              <a:t>Reto 4. Apertura y divulgación de datos estratégicos</a:t>
            </a:r>
          </a:p>
          <a:p>
            <a:pPr algn="l"/>
            <a:r>
              <a:rPr lang="es-ES_tradnl" dirty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Arial" charset="0"/>
              </a:rPr>
              <a:t>Reto 5. Implementación de la carga automática al portal de datos 	</a:t>
            </a:r>
          </a:p>
          <a:p>
            <a:pPr algn="l"/>
            <a:r>
              <a:rPr lang="es-ES_tradnl" dirty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Arial" charset="0"/>
              </a:rPr>
              <a:t>Reto 6. Certificación de dos conjuntos de datos abiertos en nivel 1</a:t>
            </a:r>
          </a:p>
          <a:p>
            <a:endParaRPr lang="es-ES_tradnl" dirty="0">
              <a:solidFill>
                <a:schemeClr val="bg1">
                  <a:lumMod val="50000"/>
                </a:schemeClr>
              </a:solidFill>
              <a:latin typeface="+mj-lt"/>
              <a:ea typeface="Arial" charset="0"/>
              <a:cs typeface="Arial" charset="0"/>
            </a:endParaRPr>
          </a:p>
          <a:p>
            <a:endParaRPr lang="es-ES_tradnl" dirty="0">
              <a:solidFill>
                <a:schemeClr val="bg1">
                  <a:lumMod val="50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786" y="2853372"/>
            <a:ext cx="39116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08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6" b="76542"/>
          <a:stretch/>
        </p:blipFill>
        <p:spPr>
          <a:xfrm>
            <a:off x="0" y="0"/>
            <a:ext cx="6457950" cy="321753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228974" y="6294171"/>
            <a:ext cx="166592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dirty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Arial" charset="0"/>
              </a:rPr>
              <a:t>Reto 9. Desarrollo de una o más noticias periodísticas o infografías</a:t>
            </a:r>
          </a:p>
          <a:p>
            <a:pPr algn="l"/>
            <a:r>
              <a:rPr lang="es-ES_tradnl" dirty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Arial" charset="0"/>
              </a:rPr>
              <a:t>Reto 10. Creación de mapas georreferenciados</a:t>
            </a:r>
          </a:p>
          <a:p>
            <a:pPr algn="l"/>
            <a:r>
              <a:rPr lang="es-ES_tradnl" dirty="0">
                <a:solidFill>
                  <a:schemeClr val="bg1">
                    <a:lumMod val="50000"/>
                  </a:schemeClr>
                </a:solidFill>
                <a:latin typeface="+mj-lt"/>
                <a:ea typeface="Arial" charset="0"/>
                <a:cs typeface="Arial" charset="0"/>
              </a:rPr>
              <a:t>Reto 11. Publicación de datos abiertos de ordenamiento territorial</a:t>
            </a:r>
          </a:p>
          <a:p>
            <a:endParaRPr lang="es-ES_tradnl" dirty="0">
              <a:solidFill>
                <a:schemeClr val="bg1">
                  <a:lumMod val="50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600" y="3217537"/>
            <a:ext cx="3911600" cy="2540000"/>
          </a:xfrm>
          <a:prstGeom prst="rect">
            <a:avLst/>
          </a:prstGeom>
        </p:spPr>
      </p:pic>
      <p:sp>
        <p:nvSpPr>
          <p:cNvPr id="9" name="Shape 99"/>
          <p:cNvSpPr/>
          <p:nvPr/>
        </p:nvSpPr>
        <p:spPr>
          <a:xfrm>
            <a:off x="6886114" y="-3125"/>
            <a:ext cx="14183185" cy="2873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M</a:t>
            </a:r>
            <a:r>
              <a:rPr lang="es-ES" sz="960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áxima</a:t>
            </a:r>
            <a:r>
              <a:rPr lang="es-ES" sz="96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 Velocidad</a:t>
            </a:r>
          </a:p>
          <a:p>
            <a:pPr algn="l"/>
            <a:r>
              <a:rPr lang="es-ES" sz="7200" b="0" dirty="0">
                <a:solidFill>
                  <a:schemeClr val="accent6">
                    <a:lumMod val="75000"/>
                  </a:schemeClr>
                </a:solidFill>
                <a:latin typeface="+mj-lt"/>
                <a:ea typeface="Arial" charset="0"/>
                <a:cs typeface="Arial" charset="0"/>
              </a:rPr>
              <a:t>Retos Intermedios</a:t>
            </a:r>
            <a:endParaRPr lang="es-ES_tradnl" sz="6600" b="0" dirty="0">
              <a:solidFill>
                <a:srgbClr val="54297F"/>
              </a:solidFill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09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351526" y="5213686"/>
            <a:ext cx="941671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CO" sz="4400" b="1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LUISA FERNANDA MEDINA</a:t>
            </a:r>
          </a:p>
          <a:p>
            <a:pPr algn="l"/>
            <a:r>
              <a:rPr lang="es-CO" sz="3200" b="1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Líder Iniciativa Datos Abiertos</a:t>
            </a:r>
          </a:p>
          <a:p>
            <a:pPr algn="l"/>
            <a:r>
              <a:rPr lang="es-ES_tradnl" sz="3200" b="1" dirty="0">
                <a:solidFill>
                  <a:schemeClr val="bg1">
                    <a:lumMod val="95000"/>
                  </a:schemeClr>
                </a:solidFill>
                <a:latin typeface="Work Sans Light" charset="0"/>
                <a:ea typeface="Work Sans Light" charset="0"/>
                <a:cs typeface="Work Sans Light" charset="0"/>
              </a:rPr>
              <a:t>lmedina@mintic.gov.co </a:t>
            </a:r>
          </a:p>
          <a:p>
            <a:pPr algn="l"/>
            <a:r>
              <a:rPr lang="es-ES_tradnl" sz="3200" b="1" dirty="0">
                <a:solidFill>
                  <a:schemeClr val="bg1">
                    <a:lumMod val="95000"/>
                  </a:schemeClr>
                </a:solidFill>
                <a:latin typeface="Work Sans Light" charset="0"/>
                <a:ea typeface="Work Sans Light" charset="0"/>
                <a:cs typeface="Work Sans Light" charset="0"/>
              </a:rPr>
              <a:t>@</a:t>
            </a:r>
            <a:r>
              <a:rPr lang="es-ES_tradnl" sz="3200" b="1" dirty="0" err="1">
                <a:solidFill>
                  <a:schemeClr val="bg1">
                    <a:lumMod val="95000"/>
                  </a:schemeClr>
                </a:solidFill>
                <a:latin typeface="Work Sans Light" charset="0"/>
                <a:ea typeface="Work Sans Light" charset="0"/>
                <a:cs typeface="Work Sans Light" charset="0"/>
              </a:rPr>
              <a:t>luisamedinaTIC</a:t>
            </a:r>
            <a:endParaRPr lang="es-ES_tradnl" sz="3200" b="1" dirty="0">
              <a:solidFill>
                <a:schemeClr val="bg1">
                  <a:lumMod val="95000"/>
                </a:schemeClr>
              </a:solidFill>
              <a:latin typeface="Work Sans Light" charset="0"/>
              <a:ea typeface="Work Sans Light" charset="0"/>
              <a:cs typeface="Work Sans Light" charset="0"/>
            </a:endParaRPr>
          </a:p>
          <a:p>
            <a:pPr algn="l"/>
            <a:r>
              <a:rPr lang="es-CO" sz="3200" b="1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Gobierno en Línea</a:t>
            </a:r>
          </a:p>
          <a:p>
            <a:pPr algn="l"/>
            <a:r>
              <a:rPr lang="es-CO" sz="3200" b="1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Ministerio de Tecnologías de la Información </a:t>
            </a:r>
          </a:p>
          <a:p>
            <a:pPr algn="l"/>
            <a:r>
              <a:rPr lang="es-CO" sz="3200" b="1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y las comunicaciones</a:t>
            </a:r>
          </a:p>
          <a:p>
            <a:pPr algn="l"/>
            <a:endParaRPr lang="es-CO" sz="3200" dirty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</p:txBody>
      </p:sp>
      <p:sp>
        <p:nvSpPr>
          <p:cNvPr id="6" name="Shape 99"/>
          <p:cNvSpPr/>
          <p:nvPr/>
        </p:nvSpPr>
        <p:spPr>
          <a:xfrm>
            <a:off x="14351527" y="3570930"/>
            <a:ext cx="8781190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dirty="0">
                <a:solidFill>
                  <a:schemeClr val="bg1"/>
                </a:solidFill>
                <a:latin typeface="Work Sans SemiBold" charset="0"/>
                <a:ea typeface="Work Sans SemiBold" charset="0"/>
                <a:cs typeface="Work Sans SemiBold" charset="0"/>
              </a:rPr>
              <a:t>Gracias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3685520" y="1676400"/>
            <a:ext cx="30480" cy="8321040"/>
          </a:xfrm>
          <a:prstGeom prst="line">
            <a:avLst/>
          </a:prstGeom>
          <a:noFill/>
          <a:ln w="381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4632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372"/>
            <a:ext cx="24384000" cy="13716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415481" y="4789438"/>
            <a:ext cx="17801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buFont typeface="Arial" charset="0"/>
              <a:buChar char="•"/>
            </a:pPr>
            <a:r>
              <a:rPr lang="es-ES" sz="6600" dirty="0">
                <a:latin typeface="+mj-lt"/>
              </a:rPr>
              <a:t>Conocer la iniciativa de datos abiertos del Gobierno de Colombia</a:t>
            </a:r>
          </a:p>
          <a:p>
            <a:pPr marL="857250" indent="-857250" algn="just">
              <a:buFont typeface="Arial" charset="0"/>
              <a:buChar char="•"/>
            </a:pPr>
            <a:r>
              <a:rPr lang="es-ES" sz="6600" dirty="0">
                <a:latin typeface="+mj-lt"/>
              </a:rPr>
              <a:t>Identificar información es estratégica para disponer en formatos abiertos</a:t>
            </a:r>
          </a:p>
          <a:p>
            <a:pPr marL="857250" indent="-857250" algn="just">
              <a:buFont typeface="Arial" charset="0"/>
              <a:buChar char="•"/>
            </a:pPr>
            <a:r>
              <a:rPr lang="es-ES" sz="6600" dirty="0">
                <a:latin typeface="+mj-lt"/>
              </a:rPr>
              <a:t>Determinar usos de alto impacto de esa información</a:t>
            </a:r>
          </a:p>
        </p:txBody>
      </p:sp>
      <p:sp>
        <p:nvSpPr>
          <p:cNvPr id="4" name="Shape 99"/>
          <p:cNvSpPr/>
          <p:nvPr/>
        </p:nvSpPr>
        <p:spPr>
          <a:xfrm>
            <a:off x="6733715" y="460028"/>
            <a:ext cx="12265486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es-ES_tradnl" sz="880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Objetivos del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5" name="Shape 99"/>
          <p:cNvSpPr/>
          <p:nvPr/>
        </p:nvSpPr>
        <p:spPr>
          <a:xfrm>
            <a:off x="6729927" y="1545952"/>
            <a:ext cx="10916570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es-ES_tradnl" sz="88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Taller</a:t>
            </a:r>
          </a:p>
        </p:txBody>
      </p:sp>
    </p:spTree>
    <p:extLst>
      <p:ext uri="{BB962C8B-B14F-4D97-AF65-F5344CB8AC3E}">
        <p14:creationId xmlns:p14="http://schemas.microsoft.com/office/powerpoint/2010/main" val="98431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Shape 99"/>
          <p:cNvSpPr/>
          <p:nvPr/>
        </p:nvSpPr>
        <p:spPr>
          <a:xfrm>
            <a:off x="996889" y="4155745"/>
            <a:ext cx="22390222" cy="3243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es-ES_tradnl" sz="9600" dirty="0">
                <a:solidFill>
                  <a:schemeClr val="bg1"/>
                </a:solidFill>
                <a:latin typeface="+mj-lt"/>
                <a:ea typeface="Work Sans" charset="0"/>
                <a:cs typeface="Work Sans" charset="0"/>
              </a:rPr>
              <a:t>2. Apertura y uso de datos estratégicos </a:t>
            </a:r>
          </a:p>
        </p:txBody>
      </p:sp>
      <p:sp>
        <p:nvSpPr>
          <p:cNvPr id="7" name="Shape 99"/>
          <p:cNvSpPr/>
          <p:nvPr/>
        </p:nvSpPr>
        <p:spPr>
          <a:xfrm>
            <a:off x="996889" y="7399705"/>
            <a:ext cx="16742470" cy="218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endParaRPr lang="es-ES_tradnl" sz="12300" b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2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63596" cy="1066702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55952" flipH="1">
            <a:off x="11806433" y="1901519"/>
            <a:ext cx="5898540" cy="45668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38842">
            <a:off x="3881388" y="4444086"/>
            <a:ext cx="5729532" cy="45531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17040" flipH="1">
            <a:off x="13410155" y="6570599"/>
            <a:ext cx="5803229" cy="4566864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4960528" y="7148525"/>
            <a:ext cx="3920834" cy="3920834"/>
          </a:xfrm>
          <a:prstGeom prst="ellipse">
            <a:avLst/>
          </a:prstGeom>
          <a:solidFill>
            <a:srgbClr val="592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864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5333219" y="7515126"/>
            <a:ext cx="3175452" cy="3175452"/>
          </a:xfrm>
          <a:prstGeom prst="ellipse">
            <a:avLst/>
          </a:prstGeom>
          <a:solidFill>
            <a:srgbClr val="7B4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864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4312640" y="5091101"/>
            <a:ext cx="3920834" cy="3920834"/>
          </a:xfrm>
          <a:prstGeom prst="ellipse">
            <a:avLst/>
          </a:prstGeom>
          <a:solidFill>
            <a:srgbClr val="6DA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864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4685331" y="5457702"/>
            <a:ext cx="3175452" cy="3175452"/>
          </a:xfrm>
          <a:prstGeom prst="ellipse">
            <a:avLst/>
          </a:prstGeom>
          <a:solidFill>
            <a:srgbClr val="7B4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864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3498081" y="2131344"/>
            <a:ext cx="3920834" cy="3920834"/>
          </a:xfrm>
          <a:prstGeom prst="ellipse">
            <a:avLst/>
          </a:prstGeom>
          <a:solidFill>
            <a:srgbClr val="FC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864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3870772" y="2497945"/>
            <a:ext cx="3175452" cy="3175452"/>
          </a:xfrm>
          <a:prstGeom prst="ellipse">
            <a:avLst/>
          </a:prstGeom>
          <a:solidFill>
            <a:srgbClr val="7B4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864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3" name="Marcador de contenido 8"/>
          <p:cNvSpPr txBox="1">
            <a:spLocks/>
          </p:cNvSpPr>
          <p:nvPr/>
        </p:nvSpPr>
        <p:spPr>
          <a:xfrm>
            <a:off x="17625877" y="4571932"/>
            <a:ext cx="5932848" cy="1038338"/>
          </a:xfrm>
          <a:prstGeom prst="rect">
            <a:avLst/>
          </a:prstGeom>
        </p:spPr>
        <p:txBody>
          <a:bodyPr vert="horz" lIns="219456" tIns="109728" rIns="219456" bIns="10972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000" b="1" dirty="0">
                <a:solidFill>
                  <a:srgbClr val="FC9200"/>
                </a:solidFill>
                <a:latin typeface="+mj-lt"/>
                <a:ea typeface="Work Sans" charset="0"/>
                <a:cs typeface="Work Sans" charset="0"/>
              </a:rPr>
              <a:t>COLABORACIÓN</a:t>
            </a:r>
            <a:endParaRPr lang="es-ES_tradnl" sz="4000" b="1" dirty="0">
              <a:solidFill>
                <a:srgbClr val="FC9200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8478162" y="4537777"/>
            <a:ext cx="5984404" cy="6061905"/>
          </a:xfrm>
          <a:prstGeom prst="ellipse">
            <a:avLst/>
          </a:prstGeom>
          <a:solidFill>
            <a:srgbClr val="592F82"/>
          </a:solidFill>
          <a:ln>
            <a:solidFill>
              <a:srgbClr val="592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864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7" name="Marcador de contenido 8"/>
          <p:cNvSpPr txBox="1">
            <a:spLocks/>
          </p:cNvSpPr>
          <p:nvPr/>
        </p:nvSpPr>
        <p:spPr>
          <a:xfrm>
            <a:off x="8970220" y="7571077"/>
            <a:ext cx="5133307" cy="2606417"/>
          </a:xfrm>
          <a:prstGeom prst="rect">
            <a:avLst/>
          </a:prstGeom>
        </p:spPr>
        <p:txBody>
          <a:bodyPr vert="horz" lIns="219456" tIns="109728" rIns="219456" bIns="10972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ES" sz="5400" b="1" dirty="0">
                <a:solidFill>
                  <a:schemeClr val="bg1"/>
                </a:solidFill>
                <a:latin typeface="+mj-lt"/>
                <a:ea typeface="Work Sans" charset="0"/>
                <a:cs typeface="Work Sans" charset="0"/>
              </a:rPr>
              <a:t>TIC GOBIERNO ABIERTO</a:t>
            </a:r>
            <a:endParaRPr lang="es-ES_tradnl" sz="5400" b="1" dirty="0">
              <a:solidFill>
                <a:schemeClr val="bg1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19" name="Marcador de contenido 8"/>
          <p:cNvSpPr txBox="1">
            <a:spLocks/>
          </p:cNvSpPr>
          <p:nvPr/>
        </p:nvSpPr>
        <p:spPr>
          <a:xfrm>
            <a:off x="40523" y="9477725"/>
            <a:ext cx="6918268" cy="2077915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990600" marR="0" indent="-5334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554479" marR="0" indent="-640079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2082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5400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9972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4544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9116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368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r" hangingPunct="1">
              <a:lnSpc>
                <a:spcPct val="110000"/>
              </a:lnSpc>
              <a:buFont typeface="Arial"/>
              <a:buNone/>
            </a:pPr>
            <a:r>
              <a:rPr lang="es-ES_tradnl" sz="4000" b="1" dirty="0">
                <a:solidFill>
                  <a:srgbClr val="6DAEB7"/>
                </a:solidFill>
                <a:latin typeface="+mj-lt"/>
                <a:ea typeface="Work Sans" charset="0"/>
                <a:cs typeface="Work Sans" charset="0"/>
              </a:rPr>
              <a:t>TRANSPARENCIA</a:t>
            </a:r>
            <a:r>
              <a:rPr lang="es-CO" sz="4000" b="1" dirty="0">
                <a:solidFill>
                  <a:srgbClr val="6DAEB7"/>
                </a:solidFill>
                <a:latin typeface="+mj-lt"/>
                <a:ea typeface="Work Sans" charset="0"/>
                <a:cs typeface="Work Sans" charset="0"/>
              </a:rPr>
              <a:t> Y ACCESO A LA INFORMACI</a:t>
            </a:r>
            <a:r>
              <a:rPr lang="es-ES" sz="4000" b="1" dirty="0">
                <a:solidFill>
                  <a:srgbClr val="6DAEB7"/>
                </a:solidFill>
                <a:latin typeface="+mj-lt"/>
                <a:ea typeface="Work Sans" charset="0"/>
                <a:cs typeface="Work Sans" charset="0"/>
              </a:rPr>
              <a:t>ÓN PÚBLICA</a:t>
            </a:r>
            <a:endParaRPr lang="es-ES_tradnl" sz="4000" b="1" dirty="0">
              <a:solidFill>
                <a:srgbClr val="6DAEB7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22" name="Marcador de contenido 8"/>
          <p:cNvSpPr txBox="1">
            <a:spLocks/>
          </p:cNvSpPr>
          <p:nvPr/>
        </p:nvSpPr>
        <p:spPr>
          <a:xfrm>
            <a:off x="16288709" y="11452461"/>
            <a:ext cx="5932848" cy="1038338"/>
          </a:xfrm>
          <a:prstGeom prst="rect">
            <a:avLst/>
          </a:prstGeom>
        </p:spPr>
        <p:txBody>
          <a:bodyPr vert="horz" lIns="219456" tIns="109728" rIns="219456" bIns="10972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000" b="1" dirty="0">
                <a:solidFill>
                  <a:srgbClr val="592F82"/>
                </a:solidFill>
                <a:latin typeface="+mj-lt"/>
                <a:ea typeface="Work Sans" charset="0"/>
                <a:cs typeface="Work Sans" charset="0"/>
              </a:rPr>
              <a:t>PARTICIPACIÓN</a:t>
            </a:r>
            <a:endParaRPr lang="es-ES_tradnl" sz="4000" b="1" dirty="0">
              <a:solidFill>
                <a:srgbClr val="592F82"/>
              </a:solidFill>
              <a:latin typeface="+mj-lt"/>
              <a:ea typeface="Work Sans" charset="0"/>
              <a:cs typeface="Work Sans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898" y="5610270"/>
            <a:ext cx="1985102" cy="19851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264" y="3103265"/>
            <a:ext cx="2113998" cy="211399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588" y="7871208"/>
            <a:ext cx="2184714" cy="218471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977" y="6350000"/>
            <a:ext cx="1579516" cy="157951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07079" y="7065707"/>
            <a:ext cx="2483695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2800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+mj-lt"/>
                <a:ea typeface="Work Sans" charset="0"/>
                <a:cs typeface="Work Sans" charset="0"/>
                <a:sym typeface="Helvetica Light"/>
              </a:rPr>
              <a:t>Datos abiertos</a:t>
            </a:r>
          </a:p>
        </p:txBody>
      </p:sp>
    </p:spTree>
    <p:extLst>
      <p:ext uri="{BB962C8B-B14F-4D97-AF65-F5344CB8AC3E}">
        <p14:creationId xmlns:p14="http://schemas.microsoft.com/office/powerpoint/2010/main" val="41670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Shape 99"/>
          <p:cNvSpPr/>
          <p:nvPr/>
        </p:nvSpPr>
        <p:spPr>
          <a:xfrm>
            <a:off x="6733715" y="398472"/>
            <a:ext cx="12265486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¿</a:t>
            </a:r>
            <a:r>
              <a:rPr lang="es-ES_tradnl" sz="880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Qué son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10" name="Shape 99"/>
          <p:cNvSpPr/>
          <p:nvPr/>
        </p:nvSpPr>
        <p:spPr>
          <a:xfrm>
            <a:off x="6729927" y="1574782"/>
            <a:ext cx="10916570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Datos Abiertos?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r="4019" b="13680"/>
          <a:stretch/>
        </p:blipFill>
        <p:spPr>
          <a:xfrm>
            <a:off x="1200150" y="3909651"/>
            <a:ext cx="21745575" cy="94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7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592F82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Shape 99"/>
          <p:cNvSpPr/>
          <p:nvPr/>
        </p:nvSpPr>
        <p:spPr>
          <a:xfrm>
            <a:off x="4733465" y="5541972"/>
            <a:ext cx="14097460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>
                <a:solidFill>
                  <a:srgbClr val="ABD9E1"/>
                </a:solidFill>
                <a:latin typeface="Work Sans SemiBold" charset="0"/>
                <a:ea typeface="Work Sans SemiBold" charset="0"/>
                <a:cs typeface="Work Sans SemiBold" charset="0"/>
              </a:rPr>
              <a:t>Características de los </a:t>
            </a:r>
            <a:endParaRPr lang="es-ES_tradnl" sz="8800" b="0" dirty="0">
              <a:solidFill>
                <a:srgbClr val="ABD9E1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26" name="Shape 99"/>
          <p:cNvSpPr/>
          <p:nvPr/>
        </p:nvSpPr>
        <p:spPr>
          <a:xfrm>
            <a:off x="10214183" y="6636697"/>
            <a:ext cx="10916570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b="0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Datos Abiertos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6457950" y="2486025"/>
            <a:ext cx="171450" cy="35718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5444067" y="2404532"/>
            <a:ext cx="1185333" cy="1685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Shape 99"/>
          <p:cNvSpPr/>
          <p:nvPr/>
        </p:nvSpPr>
        <p:spPr>
          <a:xfrm>
            <a:off x="451748" y="1876066"/>
            <a:ext cx="5143960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rgbClr val="ABD9E1"/>
                </a:solidFill>
                <a:latin typeface="Work Sans" charset="0"/>
                <a:ea typeface="Work Sans" charset="0"/>
                <a:cs typeface="Work Sans" charset="0"/>
              </a:rPr>
              <a:t>Completitud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0034576" y="11516323"/>
            <a:ext cx="5863327" cy="2606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/>
            <a:r>
              <a:rPr lang="es-CO" sz="3200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Los datos deben estar disponibles en un formato sobre el cual ninguna entidad tiene un control exclusivo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grpSp>
        <p:nvGrpSpPr>
          <p:cNvPr id="40" name="Agrupar 39"/>
          <p:cNvGrpSpPr/>
          <p:nvPr/>
        </p:nvGrpSpPr>
        <p:grpSpPr>
          <a:xfrm rot="10800000">
            <a:off x="16442115" y="8054987"/>
            <a:ext cx="1185333" cy="3653368"/>
            <a:chOff x="7939617" y="8160054"/>
            <a:chExt cx="1185333" cy="3653368"/>
          </a:xfrm>
        </p:grpSpPr>
        <p:sp>
          <p:nvSpPr>
            <p:cNvPr id="38" name="Rectángulo 37"/>
            <p:cNvSpPr/>
            <p:nvPr/>
          </p:nvSpPr>
          <p:spPr>
            <a:xfrm>
              <a:off x="8953500" y="8241547"/>
              <a:ext cx="171450" cy="357187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7939617" y="8160054"/>
              <a:ext cx="1185333" cy="16854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41" name="CuadroTexto 40"/>
          <p:cNvSpPr txBox="1"/>
          <p:nvPr/>
        </p:nvSpPr>
        <p:spPr>
          <a:xfrm>
            <a:off x="1062427" y="10898773"/>
            <a:ext cx="6806302" cy="2114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/>
            <a:r>
              <a:rPr lang="es-CO" sz="3200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Los datos deben estar disponibles para cualquiera persona, sin requerir un registro.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Work Sans Light" charset="0"/>
              <a:ea typeface="Work Sans Light" charset="0"/>
              <a:cs typeface="Work Sans Light" charset="0"/>
              <a:sym typeface="Helvetica Light"/>
            </a:endParaRPr>
          </a:p>
        </p:txBody>
      </p:sp>
      <p:sp>
        <p:nvSpPr>
          <p:cNvPr id="42" name="Shape 99"/>
          <p:cNvSpPr/>
          <p:nvPr/>
        </p:nvSpPr>
        <p:spPr>
          <a:xfrm>
            <a:off x="17680937" y="10899118"/>
            <a:ext cx="7997813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>
                <a:solidFill>
                  <a:srgbClr val="ABD9E1"/>
                </a:solidFill>
                <a:latin typeface="Work Sans" charset="0"/>
                <a:ea typeface="Work Sans" charset="0"/>
                <a:cs typeface="Work Sans" charset="0"/>
              </a:rPr>
              <a:t>Fuente primaria</a:t>
            </a:r>
            <a:endParaRPr lang="es-ES_tradnl" sz="5400" dirty="0">
              <a:solidFill>
                <a:srgbClr val="ABD9E1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10601946" y="1747219"/>
            <a:ext cx="201704" cy="434211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17559867" y="2486025"/>
            <a:ext cx="171450" cy="35718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17586326" y="2404532"/>
            <a:ext cx="1185333" cy="16854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18039129" y="2849704"/>
            <a:ext cx="6344871" cy="2114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Los datos deben estar estructurados razonablemente para permitir un procesamiento automático</a:t>
            </a:r>
            <a:endParaRPr lang="es-CO" sz="3200" dirty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Work Sans Light" charset="0"/>
              <a:ea typeface="Work Sans Light" charset="0"/>
              <a:cs typeface="Work Sans Light" charset="0"/>
              <a:sym typeface="Helvetica Light"/>
            </a:endParaRPr>
          </a:p>
        </p:txBody>
      </p:sp>
      <p:sp>
        <p:nvSpPr>
          <p:cNvPr id="48" name="Shape 99"/>
          <p:cNvSpPr/>
          <p:nvPr/>
        </p:nvSpPr>
        <p:spPr>
          <a:xfrm>
            <a:off x="10394260" y="664198"/>
            <a:ext cx="5143960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rgbClr val="ABD9E1"/>
                </a:solidFill>
                <a:latin typeface="Work Sans" charset="0"/>
                <a:ea typeface="Work Sans" charset="0"/>
                <a:cs typeface="Work Sans" charset="0"/>
              </a:rPr>
              <a:t>Oportuna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11103570" y="1850120"/>
            <a:ext cx="5809871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320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defRPr>
            </a:lvl1pPr>
          </a:lstStyle>
          <a:p>
            <a:r>
              <a:rPr lang="es-ES" dirty="0"/>
              <a:t>Los datos deben estar disponibles tan rápido como sea necesario </a:t>
            </a:r>
          </a:p>
          <a:p>
            <a:endParaRPr lang="es-ES_tradnl" dirty="0"/>
          </a:p>
        </p:txBody>
      </p:sp>
      <p:sp>
        <p:nvSpPr>
          <p:cNvPr id="50" name="Shape 99"/>
          <p:cNvSpPr/>
          <p:nvPr/>
        </p:nvSpPr>
        <p:spPr>
          <a:xfrm>
            <a:off x="18919803" y="1830578"/>
            <a:ext cx="5143960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5400" dirty="0">
                <a:solidFill>
                  <a:srgbClr val="ABD9E1"/>
                </a:solidFill>
                <a:latin typeface="Work Sans" charset="0"/>
                <a:ea typeface="Work Sans" charset="0"/>
                <a:cs typeface="Work Sans" charset="0"/>
              </a:rPr>
              <a:t>Procesable</a:t>
            </a:r>
          </a:p>
        </p:txBody>
      </p:sp>
      <p:grpSp>
        <p:nvGrpSpPr>
          <p:cNvPr id="51" name="Agrupar 50"/>
          <p:cNvGrpSpPr/>
          <p:nvPr/>
        </p:nvGrpSpPr>
        <p:grpSpPr>
          <a:xfrm rot="10800000" flipH="1">
            <a:off x="7314350" y="7199583"/>
            <a:ext cx="1400175" cy="3653368"/>
            <a:chOff x="7939617" y="8160054"/>
            <a:chExt cx="1185333" cy="3653368"/>
          </a:xfrm>
        </p:grpSpPr>
        <p:sp>
          <p:nvSpPr>
            <p:cNvPr id="52" name="Rectángulo 51"/>
            <p:cNvSpPr/>
            <p:nvPr/>
          </p:nvSpPr>
          <p:spPr>
            <a:xfrm>
              <a:off x="8953500" y="8241547"/>
              <a:ext cx="171450" cy="357187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3" name="Rectángulo 52"/>
            <p:cNvSpPr/>
            <p:nvPr/>
          </p:nvSpPr>
          <p:spPr>
            <a:xfrm>
              <a:off x="7939617" y="8160054"/>
              <a:ext cx="1185333" cy="16854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_tradnl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54" name="CuadroTexto 53"/>
          <p:cNvSpPr txBox="1"/>
          <p:nvPr/>
        </p:nvSpPr>
        <p:spPr>
          <a:xfrm>
            <a:off x="17259299" y="11747053"/>
            <a:ext cx="6016031" cy="2114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Los datos deben ser recolectados en la fuente de origen, con el nivel de granularidad más alto posible</a:t>
            </a:r>
            <a:endParaRPr lang="es-CO" sz="3200" dirty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  <a:p>
            <a:pPr marL="0" marR="0" indent="0" algn="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Work Sans Light" charset="0"/>
              <a:ea typeface="Work Sans Light" charset="0"/>
              <a:cs typeface="Work Sans Light" charset="0"/>
              <a:sym typeface="Helvetica Light"/>
            </a:endParaRPr>
          </a:p>
        </p:txBody>
      </p:sp>
      <p:sp>
        <p:nvSpPr>
          <p:cNvPr id="55" name="Shape 99"/>
          <p:cNvSpPr/>
          <p:nvPr/>
        </p:nvSpPr>
        <p:spPr>
          <a:xfrm>
            <a:off x="646021" y="9388519"/>
            <a:ext cx="6403975" cy="1950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r"/>
            <a:r>
              <a:rPr lang="es-ES_tradnl" sz="5400" dirty="0">
                <a:solidFill>
                  <a:srgbClr val="ABD9E1"/>
                </a:solidFill>
                <a:latin typeface="Work Sans" charset="0"/>
                <a:ea typeface="Work Sans" charset="0"/>
                <a:cs typeface="Work Sans" charset="0"/>
              </a:rPr>
              <a:t>No discriminatorios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309782" y="2559003"/>
            <a:ext cx="4609241" cy="2114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Work Sans Light" charset="0"/>
                <a:ea typeface="Work Sans Light" charset="0"/>
                <a:cs typeface="Work Sans Light" charset="0"/>
              </a:rPr>
              <a:t>Todos los datos públicos deben estar disponibles</a:t>
            </a:r>
            <a:endParaRPr lang="es-CO" sz="3200" dirty="0">
              <a:solidFill>
                <a:schemeClr val="bg1"/>
              </a:solidFill>
              <a:latin typeface="Work Sans Light" charset="0"/>
              <a:ea typeface="Work Sans Light" charset="0"/>
              <a:cs typeface="Work Sans Light" charset="0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Work Sans Light" charset="0"/>
              <a:ea typeface="Work Sans Light" charset="0"/>
              <a:cs typeface="Work Sans Light" charset="0"/>
              <a:sym typeface="Helvetica Light"/>
            </a:endParaRPr>
          </a:p>
        </p:txBody>
      </p:sp>
      <p:sp>
        <p:nvSpPr>
          <p:cNvPr id="57" name="Shape 99"/>
          <p:cNvSpPr/>
          <p:nvPr/>
        </p:nvSpPr>
        <p:spPr>
          <a:xfrm>
            <a:off x="9639496" y="10589305"/>
            <a:ext cx="6403975" cy="1119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r>
              <a:rPr lang="es-ES_tradnl" sz="5400" dirty="0">
                <a:solidFill>
                  <a:srgbClr val="ABD9E1"/>
                </a:solidFill>
                <a:latin typeface="Work Sans" charset="0"/>
                <a:ea typeface="Work Sans" charset="0"/>
                <a:cs typeface="Work Sans" charset="0"/>
              </a:rPr>
              <a:t>No propietaria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12671493" y="8121448"/>
            <a:ext cx="196552" cy="262941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_trad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1347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16" b="76542"/>
          <a:stretch/>
        </p:blipFill>
        <p:spPr>
          <a:xfrm>
            <a:off x="0" y="0"/>
            <a:ext cx="6457950" cy="3217537"/>
          </a:xfrm>
          <a:prstGeom prst="rect">
            <a:avLst/>
          </a:prstGeom>
        </p:spPr>
      </p:pic>
      <p:sp>
        <p:nvSpPr>
          <p:cNvPr id="3" name="Shape 99"/>
          <p:cNvSpPr/>
          <p:nvPr/>
        </p:nvSpPr>
        <p:spPr>
          <a:xfrm>
            <a:off x="6733715" y="398472"/>
            <a:ext cx="12265486" cy="1765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9600" dirty="0">
                <a:solidFill>
                  <a:schemeClr val="accent6">
                    <a:lumMod val="75000"/>
                  </a:schemeClr>
                </a:solidFill>
                <a:latin typeface="+mj-lt"/>
                <a:ea typeface="Work Sans SemiBold" charset="0"/>
                <a:cs typeface="Work Sans SemiBold" charset="0"/>
              </a:rPr>
              <a:t>Ejemplo de</a:t>
            </a:r>
            <a:endParaRPr lang="es-ES_tradnl" sz="8800" b="0" dirty="0">
              <a:solidFill>
                <a:srgbClr val="54297F"/>
              </a:solidFill>
              <a:latin typeface="+mj-lt"/>
              <a:ea typeface="Work Sans" charset="0"/>
              <a:cs typeface="Work Sans" charset="0"/>
            </a:endParaRPr>
          </a:p>
        </p:txBody>
      </p:sp>
      <p:sp>
        <p:nvSpPr>
          <p:cNvPr id="4" name="Shape 99"/>
          <p:cNvSpPr/>
          <p:nvPr/>
        </p:nvSpPr>
        <p:spPr>
          <a:xfrm>
            <a:off x="6729927" y="1574782"/>
            <a:ext cx="10916570" cy="164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74" tIns="142874" rIns="142874" bIns="142874" anchor="ctr">
            <a:spAutoFit/>
          </a:bodyPr>
          <a:lstStyle>
            <a:lvl1pPr defTabSz="855877">
              <a:defRPr sz="105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algn="l"/>
            <a:r>
              <a:rPr lang="es-ES_tradnl" sz="8800" b="0" dirty="0">
                <a:solidFill>
                  <a:srgbClr val="54297F"/>
                </a:solidFill>
                <a:latin typeface="+mj-lt"/>
                <a:ea typeface="Work Sans" charset="0"/>
                <a:cs typeface="Work Sans" charset="0"/>
              </a:rPr>
              <a:t>Datos Abiertos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5135" y="3522960"/>
            <a:ext cx="14021018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70000"/>
              </a:lnSpc>
            </a:pPr>
            <a:r>
              <a:rPr lang="es-ES" sz="4800" dirty="0">
                <a:solidFill>
                  <a:schemeClr val="bg1">
                    <a:lumMod val="50000"/>
                  </a:schemeClr>
                </a:solidFill>
                <a:latin typeface="Work Sans Medium" charset="0"/>
                <a:ea typeface="Work Sans Medium" charset="0"/>
                <a:cs typeface="Work Sans Medium" charset="0"/>
              </a:rPr>
              <a:t>Resultados elecciones </a:t>
            </a:r>
            <a:r>
              <a:rPr lang="es-ES" sz="4800">
                <a:solidFill>
                  <a:schemeClr val="bg1">
                    <a:lumMod val="50000"/>
                  </a:schemeClr>
                </a:solidFill>
                <a:latin typeface="Work Sans Medium" charset="0"/>
                <a:ea typeface="Work Sans Medium" charset="0"/>
                <a:cs typeface="Work Sans Medium" charset="0"/>
              </a:rPr>
              <a:t>Nacionales 2014</a:t>
            </a:r>
            <a:endParaRPr lang="es-ES" sz="4800" dirty="0">
              <a:solidFill>
                <a:schemeClr val="bg1">
                  <a:lumMod val="50000"/>
                </a:schemeClr>
              </a:solidFill>
              <a:latin typeface="Work Sans Medium" charset="0"/>
              <a:ea typeface="Work Sans Medium" charset="0"/>
              <a:cs typeface="Work Sans Medium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5" y="4164549"/>
            <a:ext cx="15351903" cy="9221492"/>
          </a:xfrm>
          <a:prstGeom prst="rect">
            <a:avLst/>
          </a:prstGeom>
          <a:solidFill>
            <a:srgbClr val="592F82"/>
          </a:solidFill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22993" r="31019" b="31105"/>
          <a:stretch/>
        </p:blipFill>
        <p:spPr>
          <a:xfrm>
            <a:off x="816662" y="4615432"/>
            <a:ext cx="14587272" cy="8319726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16373496" y="4164549"/>
            <a:ext cx="6983203" cy="8855870"/>
            <a:chOff x="5994845" y="1394757"/>
            <a:chExt cx="2457831" cy="3116941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330" y="3415584"/>
              <a:ext cx="1127760" cy="106680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967" y="2415233"/>
              <a:ext cx="1097280" cy="1091184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45" y="1394757"/>
              <a:ext cx="1091184" cy="1091184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8444" y="1434113"/>
              <a:ext cx="1085088" cy="1018032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4668" y="3475378"/>
              <a:ext cx="1085088" cy="1036320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9300" y="2448778"/>
              <a:ext cx="1103376" cy="1060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631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1FA2EA36F391746862FE50E0836667A" ma:contentTypeVersion="4" ma:contentTypeDescription="Crear nuevo documento." ma:contentTypeScope="" ma:versionID="ecd5f8a4da6c746cdec000dde1554b35">
  <xsd:schema xmlns:xsd="http://www.w3.org/2001/XMLSchema" xmlns:xs="http://www.w3.org/2001/XMLSchema" xmlns:p="http://schemas.microsoft.com/office/2006/metadata/properties" xmlns:ns2="b215d373-4ab1-4c9a-82d3-9624ee888acd" xmlns:ns3="aa0da1ad-2373-4553-8cd0-51454ddf5f87" targetNamespace="http://schemas.microsoft.com/office/2006/metadata/properties" ma:root="true" ma:fieldsID="5097b7e1cdbd0416042cf4f3a36e1a4b" ns2:_="" ns3:_="">
    <xsd:import namespace="b215d373-4ab1-4c9a-82d3-9624ee888acd"/>
    <xsd:import namespace="aa0da1ad-2373-4553-8cd0-51454ddf5f8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5d373-4ab1-4c9a-82d3-9624ee888a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da1ad-2373-4553-8cd0-51454ddf5f87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Última vez que se compartió por usuario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Última vez que se compartió por hora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1AD670-B9BF-46EA-98CC-AA18D9B804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2C12053-F769-4628-AA11-CCA617A14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5d373-4ab1-4c9a-82d3-9624ee888acd"/>
    <ds:schemaRef ds:uri="aa0da1ad-2373-4553-8cd0-51454ddf5f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6BD83C-37F4-4CD2-A60C-BD78BF48BC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3430</Words>
  <Application>Microsoft Office PowerPoint</Application>
  <PresentationFormat>Custom</PresentationFormat>
  <Paragraphs>765</Paragraphs>
  <Slides>35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Arial</vt:lpstr>
      <vt:lpstr>Bebas Neue</vt:lpstr>
      <vt:lpstr>BebasNeueBold</vt:lpstr>
      <vt:lpstr>BebasNeueBook</vt:lpstr>
      <vt:lpstr>Calibri</vt:lpstr>
      <vt:lpstr>Helvetica</vt:lpstr>
      <vt:lpstr>Helvetica Light</vt:lpstr>
      <vt:lpstr>Helvetica LT Std</vt:lpstr>
      <vt:lpstr>Helvetica Neue</vt:lpstr>
      <vt:lpstr>Montserrat</vt:lpstr>
      <vt:lpstr>Proxima Nova</vt:lpstr>
      <vt:lpstr>Tahoma</vt:lpstr>
      <vt:lpstr>Work Sans</vt:lpstr>
      <vt:lpstr>Work Sans ExtraLight</vt:lpstr>
      <vt:lpstr>Work Sans Light</vt:lpstr>
      <vt:lpstr>Work Sans Medium</vt:lpstr>
      <vt:lpstr>Work Sans SemiBold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Carolina Escobar Barrera</dc:creator>
  <cp:lastModifiedBy>Mateo Tavera</cp:lastModifiedBy>
  <cp:revision>114</cp:revision>
  <dcterms:modified xsi:type="dcterms:W3CDTF">2017-08-16T21:51:18Z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0x010100E1FA2EA36F391746862FE50E0836667A</vt:lpwstr>
  </property>
</Properties>
</file>